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62" r:id="rId4"/>
    <p:sldId id="264" r:id="rId5"/>
    <p:sldId id="380" r:id="rId6"/>
    <p:sldId id="261" r:id="rId7"/>
    <p:sldId id="362" r:id="rId8"/>
    <p:sldId id="358" r:id="rId9"/>
    <p:sldId id="277" r:id="rId10"/>
    <p:sldId id="378" r:id="rId11"/>
    <p:sldId id="360" r:id="rId12"/>
    <p:sldId id="379" r:id="rId13"/>
    <p:sldId id="314" r:id="rId14"/>
    <p:sldId id="361" r:id="rId15"/>
    <p:sldId id="315" r:id="rId16"/>
    <p:sldId id="316" r:id="rId17"/>
    <p:sldId id="363" r:id="rId18"/>
    <p:sldId id="356" r:id="rId19"/>
    <p:sldId id="364" r:id="rId20"/>
    <p:sldId id="359" r:id="rId21"/>
    <p:sldId id="365" r:id="rId22"/>
    <p:sldId id="366" r:id="rId23"/>
    <p:sldId id="373" r:id="rId24"/>
    <p:sldId id="368" r:id="rId25"/>
    <p:sldId id="369" r:id="rId26"/>
    <p:sldId id="377" r:id="rId27"/>
    <p:sldId id="376" r:id="rId28"/>
    <p:sldId id="37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70AD47"/>
    <a:srgbClr val="5B9BD5"/>
    <a:srgbClr val="ED7D31"/>
    <a:srgbClr val="44546A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878CC-9E37-431B-8C16-F0BC0E881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A2F3B3-F502-4A5C-AB65-3CD0C4EB6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897A48-7CE8-4ED0-9BB7-3118EDDD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FC94C-11E9-4D8F-92A0-4D58EFBA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0BC83-0626-4731-8D83-F259D5A1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408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E6561-6371-439B-9356-A0325035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1628E0-018D-4F72-83A0-ED43A2BA6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A7249-9830-4F8A-9DE8-863C8C0E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9ACB4A-4F8C-4AC0-8982-82D0259D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AE8477-CEA2-4EA1-9CDB-6A6D685D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48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CBA604-E117-4B95-8D68-A1EF30213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3DE5B-3671-4F40-A671-C75831260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0DE7A-1718-4EC7-AFBC-DA1D9473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DB1E7-D3BD-4ADB-AC6D-7F5B091C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85C00-067E-4166-9C1F-103E02DD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87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01C41-42F5-4858-88C1-DBD36DE9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2B068-BDB0-46A9-AD0A-0668F2712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C292C-315D-44ED-A790-30A4EBEAF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E12E3-C309-4F25-AB8A-FD3F40C1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A6036-BFD1-4C8E-ACCB-B635E748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9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CB35A-A412-4BCE-BB97-BC7E851C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351BE-69E8-43F6-86FC-12FA84E4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953F5-C111-4BEE-B1D7-7E425B6E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D4F466-89EB-4796-B6A5-B476CD34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5BBA8-E93C-4DFC-BAAB-C3A04981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0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8C2BD-29A0-428B-BD5B-8190554A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E0626-326B-4EA8-892A-B6FC651F8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6226EA-5975-4AC8-9FC8-E750CA5F3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7AE1A0-81B7-4184-B7FA-0DE40584C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B2C2E-F2A8-4958-AD3C-119101CE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84CBDC-4D88-4800-AF31-C1344AE6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7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F7A8D-1D0B-46B8-99EE-C818479C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42598-0CC3-474B-B9A1-C78B0DCA2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8CBB36-3097-4A49-A667-909CE067D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F6234C-9B7C-4588-8A18-39EA6D86D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518A8D-7178-4BC9-B843-2C97D4EEB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8D2D01-C326-494E-9857-DAA41CE66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083158-DE3F-46FD-A5EF-E6FD6B87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C9197D-0443-4B1F-8A1D-9A8C82F4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4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27F9F-7C4A-4525-A5A4-514B9A9A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EBD2F6-243C-4159-BF1C-6EFD6C37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614740-FBE1-4008-9A2F-E5A409C0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739ACB-939F-4A67-8A79-45C721AC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5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CBDCC5-CF80-4E51-B51F-2798B16E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5CC800-C3A1-4B57-9C3F-75888D2C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5A756-3855-4FAC-B269-8EE0CAA09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506FD-2824-4282-A4FE-264211F8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8C4EA-D116-4931-AB64-EEB94BF69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B4659A-C7D9-45E1-B2F7-86FDC8442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C36BA4-DD87-4CED-B515-072108A5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EB22B1-1494-40AE-B323-192735CF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CF31B5-E5B6-40F8-96C4-FFF4BC5B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5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89219-56D7-4E62-BB86-D89FAD162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8FFBA8-8BE8-4C1B-907B-B61439FFC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9BA956-92DD-4E15-98E8-96183A572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361CA-4AFC-4DD5-97E5-62B131AB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6ABBA6-8956-4C90-B118-3B047628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2221D-C75D-40DB-AF25-903C76F4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12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9998A5-505D-4B79-BC48-8B6CABF0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4CE9D-A803-4BA4-9804-9298881D8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6D58C-8F9F-4B4D-90F7-ADDB25EAE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87446-3E0F-4D60-BA02-791AC0AEF0B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41D55-A39D-4765-9973-8B47C4C46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94E83-DF64-4BC5-8903-D05CC0B46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5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9F3701-1E7F-4981-B8E7-E7185667C29D}"/>
              </a:ext>
            </a:extLst>
          </p:cNvPr>
          <p:cNvSpPr/>
          <p:nvPr/>
        </p:nvSpPr>
        <p:spPr>
          <a:xfrm>
            <a:off x="474738" y="850963"/>
            <a:ext cx="5416776" cy="51560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BA1BB5-4DEC-4F05-98BC-74975333A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97" y="691061"/>
            <a:ext cx="4798707" cy="531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9E8927-028A-473A-B1EF-8A0F2841D35B}"/>
              </a:ext>
            </a:extLst>
          </p:cNvPr>
          <p:cNvSpPr txBox="1"/>
          <p:nvPr/>
        </p:nvSpPr>
        <p:spPr>
          <a:xfrm>
            <a:off x="618221" y="1730761"/>
            <a:ext cx="5074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C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Work</a:t>
            </a:r>
          </a:p>
          <a:p>
            <a:pPr algn="ctr"/>
            <a:r>
              <a:rPr lang="en-US" altLang="ko-KR" sz="7200" dirty="0">
                <a:solidFill>
                  <a:srgbClr val="C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Manager</a:t>
            </a:r>
            <a:endParaRPr lang="ko-KR" altLang="en-US" sz="7200" dirty="0">
              <a:solidFill>
                <a:srgbClr val="C0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B20D2-671E-4426-A458-48C1E938EC97}"/>
              </a:ext>
            </a:extLst>
          </p:cNvPr>
          <p:cNvSpPr txBox="1"/>
          <p:nvPr/>
        </p:nvSpPr>
        <p:spPr>
          <a:xfrm>
            <a:off x="1862760" y="4918882"/>
            <a:ext cx="3238127" cy="86177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201433012 </a:t>
            </a:r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김현수</a:t>
            </a:r>
            <a:endParaRPr lang="en-US" altLang="ko-KR" sz="2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201433033 </a:t>
            </a:r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이승현</a:t>
            </a:r>
            <a:endParaRPr lang="en-US" altLang="ko-KR" sz="2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410F92-8172-4539-B860-67A9A22D8A31}"/>
              </a:ext>
            </a:extLst>
          </p:cNvPr>
          <p:cNvSpPr/>
          <p:nvPr/>
        </p:nvSpPr>
        <p:spPr>
          <a:xfrm>
            <a:off x="7696191" y="850963"/>
            <a:ext cx="3877588" cy="51519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FEC68-DB89-441B-BCC4-3FBA33ADF6BF}"/>
              </a:ext>
            </a:extLst>
          </p:cNvPr>
          <p:cNvSpPr txBox="1"/>
          <p:nvPr/>
        </p:nvSpPr>
        <p:spPr>
          <a:xfrm>
            <a:off x="7906222" y="1125718"/>
            <a:ext cx="31394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0000"/>
                </a:solidFill>
              </a:rPr>
              <a:t>INDEX</a:t>
            </a:r>
          </a:p>
          <a:p>
            <a:endParaRPr lang="en-US" altLang="ko-KR" sz="2700" b="1" dirty="0">
              <a:solidFill>
                <a:srgbClr val="FF0000"/>
              </a:solidFill>
            </a:endParaRPr>
          </a:p>
          <a:p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I. </a:t>
            </a:r>
            <a:r>
              <a:rPr lang="ko-KR" altLang="en-US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소개</a:t>
            </a:r>
            <a:endParaRPr lang="en-US" altLang="ko-KR" sz="22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2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II. </a:t>
            </a:r>
            <a:r>
              <a:rPr lang="ko-KR" altLang="en-US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 환경</a:t>
            </a:r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	</a:t>
            </a:r>
          </a:p>
          <a:p>
            <a:endParaRPr lang="en-US" altLang="ko-KR" sz="22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III. APP</a:t>
            </a:r>
            <a:r>
              <a:rPr lang="ko-KR" altLang="en-US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	</a:t>
            </a:r>
          </a:p>
          <a:p>
            <a:endParaRPr lang="en-US" altLang="ko-KR" sz="22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IV. WEB</a:t>
            </a:r>
            <a:r>
              <a:rPr lang="ko-KR" altLang="en-US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	</a:t>
            </a:r>
          </a:p>
          <a:p>
            <a:endParaRPr lang="en-US" altLang="ko-KR" sz="22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1300" dirty="0">
              <a:solidFill>
                <a:srgbClr val="FF0000"/>
              </a:solidFill>
            </a:endParaRPr>
          </a:p>
          <a:p>
            <a:endParaRPr lang="ko-KR" altLang="en-US" sz="1300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9898C7-0C15-406F-9E7A-0FD3E5069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78" y="4392591"/>
            <a:ext cx="1623600" cy="15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3198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 페이지 </a:t>
            </a:r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 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회원가입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15419" y="246963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337676" y="371879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출퇴근 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213424" y="2731249"/>
            <a:ext cx="4019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9214" y="194641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93801" y="2199700"/>
            <a:ext cx="19623" cy="1554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A60CED1-0375-4B13-A192-B24EC861C212}"/>
              </a:ext>
            </a:extLst>
          </p:cNvPr>
          <p:cNvSpPr/>
          <p:nvPr/>
        </p:nvSpPr>
        <p:spPr>
          <a:xfrm>
            <a:off x="247737" y="3579355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93801" y="375405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58D7CB9-7F83-46C1-AF01-F5172F2F7BDC}"/>
              </a:ext>
            </a:extLst>
          </p:cNvPr>
          <p:cNvSpPr/>
          <p:nvPr/>
        </p:nvSpPr>
        <p:spPr>
          <a:xfrm>
            <a:off x="2615418" y="345718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93203" y="2498993"/>
            <a:ext cx="0" cy="1219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4731" y="2208029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97765" y="5874853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5E5C42-FACB-43C3-9A3B-1644E350C1B9}"/>
              </a:ext>
            </a:extLst>
          </p:cNvPr>
          <p:cNvSpPr txBox="1"/>
          <p:nvPr/>
        </p:nvSpPr>
        <p:spPr>
          <a:xfrm>
            <a:off x="93736" y="2810593"/>
            <a:ext cx="1003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자동 로그인</a:t>
            </a:r>
            <a:endParaRPr lang="en-US" altLang="ko-KR" sz="13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C05137-C438-4792-9FE8-27C84B1C5071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3BF151-4487-45A4-BD00-28BD40A84C94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CB96930-8921-4FA1-B20E-C05B0B2FF774}"/>
              </a:ext>
            </a:extLst>
          </p:cNvPr>
          <p:cNvSpPr/>
          <p:nvPr/>
        </p:nvSpPr>
        <p:spPr>
          <a:xfrm>
            <a:off x="2615417" y="4523459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5D171BD6-520B-46FC-8DAB-9FA65DBA1E24}"/>
              </a:ext>
            </a:extLst>
          </p:cNvPr>
          <p:cNvCxnSpPr>
            <a:stCxn id="22" idx="3"/>
            <a:endCxn id="63" idx="1"/>
          </p:cNvCxnSpPr>
          <p:nvPr/>
        </p:nvCxnSpPr>
        <p:spPr>
          <a:xfrm>
            <a:off x="1985655" y="3980405"/>
            <a:ext cx="629762" cy="804664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1426A80-EA20-4E50-8E06-9F8990BFC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35" y="302301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EE5912E-E38A-40AC-91F5-D41794071EC1}"/>
              </a:ext>
            </a:extLst>
          </p:cNvPr>
          <p:cNvSpPr/>
          <p:nvPr/>
        </p:nvSpPr>
        <p:spPr>
          <a:xfrm>
            <a:off x="4956244" y="6239599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65B3A3-5107-467B-840E-9014C0597205}"/>
              </a:ext>
            </a:extLst>
          </p:cNvPr>
          <p:cNvSpPr txBox="1"/>
          <p:nvPr/>
        </p:nvSpPr>
        <p:spPr>
          <a:xfrm>
            <a:off x="8044508" y="637003"/>
            <a:ext cx="1827703" cy="246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제한 조건 없음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4F2C30-8D24-4517-96CE-2DBC28BACC78}"/>
              </a:ext>
            </a:extLst>
          </p:cNvPr>
          <p:cNvSpPr txBox="1"/>
          <p:nvPr/>
        </p:nvSpPr>
        <p:spPr>
          <a:xfrm>
            <a:off x="8044507" y="1272918"/>
            <a:ext cx="1827703" cy="861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숫자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자리만 입력 가능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입력 후 중복확인 버튼을 눌러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확인 절차를 거친 이후에만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가입 가능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D8231D-6B48-4B6A-8B6D-4C1131AB8AE8}"/>
              </a:ext>
            </a:extLst>
          </p:cNvPr>
          <p:cNvSpPr txBox="1"/>
          <p:nvPr/>
        </p:nvSpPr>
        <p:spPr>
          <a:xfrm>
            <a:off x="8076087" y="2797716"/>
            <a:ext cx="3312618" cy="1015663"/>
          </a:xfrm>
          <a:prstGeom prst="rect">
            <a:avLst/>
          </a:prstGeom>
          <a:noFill/>
          <a:ln w="38100">
            <a:solidFill>
              <a:srgbClr val="00CC6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OOO @ OOO . OOO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형식으로만가입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가능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포맷 형식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endParaRPr lang="en-US" altLang="ko-KR" sz="1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0CD1F8-009C-4F10-A70B-A53DBC767FDC}"/>
              </a:ext>
            </a:extLst>
          </p:cNvPr>
          <p:cNvSpPr txBox="1"/>
          <p:nvPr/>
        </p:nvSpPr>
        <p:spPr>
          <a:xfrm>
            <a:off x="8076087" y="4483871"/>
            <a:ext cx="2959283" cy="10156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비밀번호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1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emp_pw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): </a:t>
            </a: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~16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영어 대소문자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숫자만 사용사능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특수문자 사용 불가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글자수가 맞지 않거나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비밀번호확인의 값과 </a:t>
            </a:r>
            <a:r>
              <a:rPr lang="ko-KR" altLang="en-US" sz="1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같아야만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가입 가능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1922E9-F739-45F8-BFD1-A39C2ED752BF}"/>
              </a:ext>
            </a:extLst>
          </p:cNvPr>
          <p:cNvSpPr/>
          <p:nvPr/>
        </p:nvSpPr>
        <p:spPr>
          <a:xfrm>
            <a:off x="8028717" y="450199"/>
            <a:ext cx="929640" cy="202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9D370B2-CA3E-4873-A377-3975C8597E5E}"/>
              </a:ext>
            </a:extLst>
          </p:cNvPr>
          <p:cNvSpPr/>
          <p:nvPr/>
        </p:nvSpPr>
        <p:spPr>
          <a:xfrm>
            <a:off x="8028717" y="1095052"/>
            <a:ext cx="929640" cy="2020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아이디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07D057-9416-4DCC-9871-043B3FD16A35}"/>
              </a:ext>
            </a:extLst>
          </p:cNvPr>
          <p:cNvSpPr/>
          <p:nvPr/>
        </p:nvSpPr>
        <p:spPr>
          <a:xfrm>
            <a:off x="8060297" y="2589158"/>
            <a:ext cx="929640" cy="202044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이메일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203443C-BABC-4E94-B4BF-0C3ABAF9D226}"/>
              </a:ext>
            </a:extLst>
          </p:cNvPr>
          <p:cNvSpPr/>
          <p:nvPr/>
        </p:nvSpPr>
        <p:spPr>
          <a:xfrm>
            <a:off x="8060297" y="4273651"/>
            <a:ext cx="929640" cy="20204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패스워드</a:t>
            </a: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AC79282D-FB28-45C1-A526-7FA89D3DD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308" y="3453284"/>
            <a:ext cx="3162175" cy="23197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"^[_a-zA-Z0-9-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\\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.]+@[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\\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.a-zA-Z0-9-]+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\\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a-zA-Z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]+$"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8" y="205112"/>
            <a:ext cx="34225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비밀번호 찾기 </a:t>
            </a:r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 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출퇴근 기록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15419" y="246963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337676" y="371879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출퇴근 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213424" y="2731249"/>
            <a:ext cx="4019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9214" y="194641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93801" y="2199700"/>
            <a:ext cx="19623" cy="1554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A60CED1-0375-4B13-A192-B24EC861C212}"/>
              </a:ext>
            </a:extLst>
          </p:cNvPr>
          <p:cNvSpPr/>
          <p:nvPr/>
        </p:nvSpPr>
        <p:spPr>
          <a:xfrm>
            <a:off x="247737" y="3579355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93801" y="375405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58D7CB9-7F83-46C1-AF01-F5172F2F7BDC}"/>
              </a:ext>
            </a:extLst>
          </p:cNvPr>
          <p:cNvSpPr/>
          <p:nvPr/>
        </p:nvSpPr>
        <p:spPr>
          <a:xfrm>
            <a:off x="2615418" y="345718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93203" y="2498993"/>
            <a:ext cx="0" cy="1219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4731" y="2208029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97765" y="5874853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5E5C42-FACB-43C3-9A3B-1644E350C1B9}"/>
              </a:ext>
            </a:extLst>
          </p:cNvPr>
          <p:cNvSpPr txBox="1"/>
          <p:nvPr/>
        </p:nvSpPr>
        <p:spPr>
          <a:xfrm>
            <a:off x="93736" y="2810593"/>
            <a:ext cx="1003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자동 로그인</a:t>
            </a:r>
            <a:endParaRPr lang="en-US" altLang="ko-KR" sz="13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C05137-C438-4792-9FE8-27C84B1C5071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3BF151-4487-45A4-BD00-28BD40A84C94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CB96930-8921-4FA1-B20E-C05B0B2FF774}"/>
              </a:ext>
            </a:extLst>
          </p:cNvPr>
          <p:cNvSpPr/>
          <p:nvPr/>
        </p:nvSpPr>
        <p:spPr>
          <a:xfrm>
            <a:off x="2615417" y="4523459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5D171BD6-520B-46FC-8DAB-9FA65DBA1E24}"/>
              </a:ext>
            </a:extLst>
          </p:cNvPr>
          <p:cNvCxnSpPr>
            <a:stCxn id="22" idx="3"/>
            <a:endCxn id="63" idx="1"/>
          </p:cNvCxnSpPr>
          <p:nvPr/>
        </p:nvCxnSpPr>
        <p:spPr>
          <a:xfrm>
            <a:off x="1985655" y="3980405"/>
            <a:ext cx="629762" cy="804664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0CCDCF5-B872-4581-97D2-F51D9142A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42" y="434005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43B326E-CF8D-4D84-B922-24CB4CB10F2C}"/>
              </a:ext>
            </a:extLst>
          </p:cNvPr>
          <p:cNvSpPr/>
          <p:nvPr/>
        </p:nvSpPr>
        <p:spPr>
          <a:xfrm>
            <a:off x="5554374" y="6335992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773EFDB-9DAD-4C3A-919B-1FE2BFAF9C2F}"/>
              </a:ext>
            </a:extLst>
          </p:cNvPr>
          <p:cNvSpPr/>
          <p:nvPr/>
        </p:nvSpPr>
        <p:spPr>
          <a:xfrm>
            <a:off x="8967854" y="6335992"/>
            <a:ext cx="2476982" cy="46856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이메일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BB20EA-2B96-425B-827F-D8446BF87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885" y="434005"/>
            <a:ext cx="2810919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2880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8" y="205112"/>
            <a:ext cx="34225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출퇴근 기록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15419" y="246963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337676" y="371879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출퇴근 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213424" y="2731249"/>
            <a:ext cx="4019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9214" y="194641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93801" y="2199700"/>
            <a:ext cx="19623" cy="1554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A60CED1-0375-4B13-A192-B24EC861C212}"/>
              </a:ext>
            </a:extLst>
          </p:cNvPr>
          <p:cNvSpPr/>
          <p:nvPr/>
        </p:nvSpPr>
        <p:spPr>
          <a:xfrm>
            <a:off x="247737" y="3579355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93801" y="375405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58D7CB9-7F83-46C1-AF01-F5172F2F7BDC}"/>
              </a:ext>
            </a:extLst>
          </p:cNvPr>
          <p:cNvSpPr/>
          <p:nvPr/>
        </p:nvSpPr>
        <p:spPr>
          <a:xfrm>
            <a:off x="2615418" y="345718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93203" y="2498993"/>
            <a:ext cx="0" cy="1219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4731" y="2208029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97765" y="5874853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5E5C42-FACB-43C3-9A3B-1644E350C1B9}"/>
              </a:ext>
            </a:extLst>
          </p:cNvPr>
          <p:cNvSpPr txBox="1"/>
          <p:nvPr/>
        </p:nvSpPr>
        <p:spPr>
          <a:xfrm>
            <a:off x="93736" y="2810593"/>
            <a:ext cx="1003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자동 로그인</a:t>
            </a:r>
            <a:endParaRPr lang="en-US" altLang="ko-KR" sz="13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C05137-C438-4792-9FE8-27C84B1C5071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3BF151-4487-45A4-BD00-28BD40A84C94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CB96930-8921-4FA1-B20E-C05B0B2FF774}"/>
              </a:ext>
            </a:extLst>
          </p:cNvPr>
          <p:cNvSpPr/>
          <p:nvPr/>
        </p:nvSpPr>
        <p:spPr>
          <a:xfrm>
            <a:off x="2615417" y="4523459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5D171BD6-520B-46FC-8DAB-9FA65DBA1E24}"/>
              </a:ext>
            </a:extLst>
          </p:cNvPr>
          <p:cNvCxnSpPr>
            <a:stCxn id="22" idx="3"/>
            <a:endCxn id="63" idx="1"/>
          </p:cNvCxnSpPr>
          <p:nvPr/>
        </p:nvCxnSpPr>
        <p:spPr>
          <a:xfrm>
            <a:off x="1985655" y="3980405"/>
            <a:ext cx="629762" cy="804664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A8C28AA-2ED9-4C60-9ADA-A0AB2DFF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71" y="247773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773EFDB-9DAD-4C3A-919B-1FE2BFAF9C2F}"/>
              </a:ext>
            </a:extLst>
          </p:cNvPr>
          <p:cNvSpPr/>
          <p:nvPr/>
        </p:nvSpPr>
        <p:spPr>
          <a:xfrm>
            <a:off x="5021980" y="6226288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출퇴근 기록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DDA701-5CF0-4317-B4A4-7769AAC55D37}"/>
              </a:ext>
            </a:extLst>
          </p:cNvPr>
          <p:cNvSpPr txBox="1"/>
          <p:nvPr/>
        </p:nvSpPr>
        <p:spPr>
          <a:xfrm>
            <a:off x="8049701" y="981153"/>
            <a:ext cx="3511273" cy="3323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퇴근 버튼을 누르기 위해서는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출근 처리가 되어있어야 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출근 버튼을 누르기 위해서는 출근 상태가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아니어야 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버튼을 누른 후 제한 시간내에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nfc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리더기에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태그하지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않으면 취소된다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버튼을 누르고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태그하면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근무기록이 저장된다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F45FC1-2A10-4AA0-B7A5-B53CFD16DC3A}"/>
              </a:ext>
            </a:extLst>
          </p:cNvPr>
          <p:cNvSpPr/>
          <p:nvPr/>
        </p:nvSpPr>
        <p:spPr>
          <a:xfrm>
            <a:off x="8033911" y="697554"/>
            <a:ext cx="957225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조건</a:t>
            </a:r>
          </a:p>
        </p:txBody>
      </p:sp>
    </p:spTree>
    <p:extLst>
      <p:ext uri="{BB962C8B-B14F-4D97-AF65-F5344CB8AC3E}">
        <p14:creationId xmlns:p14="http://schemas.microsoft.com/office/powerpoint/2010/main" val="220905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6465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기간별 근무 기록조회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9295" y="403588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조회페이지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240415" y="316108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기간별근무기록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</p:cNvCxnSpPr>
          <p:nvPr/>
        </p:nvCxnSpPr>
        <p:spPr>
          <a:xfrm>
            <a:off x="3711041" y="2885731"/>
            <a:ext cx="0" cy="283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789835" y="316896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예상급여계산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H="1">
            <a:off x="1042563" y="2885731"/>
            <a:ext cx="26684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 flipH="1">
            <a:off x="1042562" y="2763667"/>
            <a:ext cx="8668" cy="395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55421" y="1784608"/>
            <a:ext cx="0" cy="443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7419EC-79E8-4518-B4B7-E0E930FFF987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659F5-0544-4E69-8A8F-2D22DB304A5B}"/>
              </a:ext>
            </a:extLst>
          </p:cNvPr>
          <p:cNvSpPr txBox="1"/>
          <p:nvPr/>
        </p:nvSpPr>
        <p:spPr>
          <a:xfrm>
            <a:off x="1660124" y="583878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A919279-FB8F-4E21-A497-880547622070}"/>
              </a:ext>
            </a:extLst>
          </p:cNvPr>
          <p:cNvSpPr/>
          <p:nvPr/>
        </p:nvSpPr>
        <p:spPr>
          <a:xfrm>
            <a:off x="240519" y="126138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6DBF4AF-69E1-44D7-B2B7-6C1E7A0F5FD8}"/>
              </a:ext>
            </a:extLst>
          </p:cNvPr>
          <p:cNvSpPr/>
          <p:nvPr/>
        </p:nvSpPr>
        <p:spPr>
          <a:xfrm>
            <a:off x="231431" y="2233786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근무기록 조회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F282DB2-B0A1-44E9-9D25-EB30E22B7686}"/>
              </a:ext>
            </a:extLst>
          </p:cNvPr>
          <p:cNvSpPr/>
          <p:nvPr/>
        </p:nvSpPr>
        <p:spPr>
          <a:xfrm>
            <a:off x="116748" y="2126187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63FF2EA-A99B-43BE-80F2-C1D07A98F9D1}"/>
              </a:ext>
            </a:extLst>
          </p:cNvPr>
          <p:cNvCxnSpPr>
            <a:cxnSpLocks/>
          </p:cNvCxnSpPr>
          <p:nvPr/>
        </p:nvCxnSpPr>
        <p:spPr>
          <a:xfrm>
            <a:off x="1024307" y="3684305"/>
            <a:ext cx="0" cy="351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5A8A415-894F-41D6-AA54-8C8E54788E36}"/>
              </a:ext>
            </a:extLst>
          </p:cNvPr>
          <p:cNvCxnSpPr/>
          <p:nvPr/>
        </p:nvCxnSpPr>
        <p:spPr>
          <a:xfrm>
            <a:off x="430686" y="5075970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A94390C-F5AE-4996-8C30-196E01192D8A}"/>
              </a:ext>
            </a:extLst>
          </p:cNvPr>
          <p:cNvSpPr txBox="1"/>
          <p:nvPr/>
        </p:nvSpPr>
        <p:spPr>
          <a:xfrm>
            <a:off x="1651786" y="4954035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C5A8213-FFDE-4B05-8202-6CB96A55BFA4}"/>
              </a:ext>
            </a:extLst>
          </p:cNvPr>
          <p:cNvCxnSpPr>
            <a:cxnSpLocks/>
          </p:cNvCxnSpPr>
          <p:nvPr/>
        </p:nvCxnSpPr>
        <p:spPr>
          <a:xfrm>
            <a:off x="1879410" y="3430575"/>
            <a:ext cx="872561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77751A48-61E0-477F-A597-F5CA94D78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570" y="351245"/>
            <a:ext cx="2889000" cy="5778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4812B03-C9C5-4A1A-9C0E-5BA2CF066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55" y="398694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5397C00-43DD-40E1-B652-05D08B3F53A1}"/>
              </a:ext>
            </a:extLst>
          </p:cNvPr>
          <p:cNvSpPr/>
          <p:nvPr/>
        </p:nvSpPr>
        <p:spPr>
          <a:xfrm>
            <a:off x="5554374" y="6335992"/>
            <a:ext cx="2476982" cy="4685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기간별 근무기록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EDB0DF6-48A6-42D2-81B9-AFCC1F2FBB60}"/>
              </a:ext>
            </a:extLst>
          </p:cNvPr>
          <p:cNvSpPr/>
          <p:nvPr/>
        </p:nvSpPr>
        <p:spPr>
          <a:xfrm>
            <a:off x="8967854" y="6335992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조회페이지</a:t>
            </a:r>
          </a:p>
        </p:txBody>
      </p:sp>
    </p:spTree>
    <p:extLst>
      <p:ext uri="{BB962C8B-B14F-4D97-AF65-F5344CB8AC3E}">
        <p14:creationId xmlns:p14="http://schemas.microsoft.com/office/powerpoint/2010/main" val="25363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6465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예상 급여 계산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9295" y="403588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조회페이지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240415" y="316108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기간별근무기록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</p:cNvCxnSpPr>
          <p:nvPr/>
        </p:nvCxnSpPr>
        <p:spPr>
          <a:xfrm>
            <a:off x="3711041" y="2885731"/>
            <a:ext cx="0" cy="283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789835" y="316896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예상급여계산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H="1">
            <a:off x="1042563" y="2885731"/>
            <a:ext cx="26684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 flipH="1">
            <a:off x="1042562" y="2763667"/>
            <a:ext cx="8668" cy="395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55421" y="1784608"/>
            <a:ext cx="0" cy="443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7419EC-79E8-4518-B4B7-E0E930FFF987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659F5-0544-4E69-8A8F-2D22DB304A5B}"/>
              </a:ext>
            </a:extLst>
          </p:cNvPr>
          <p:cNvSpPr txBox="1"/>
          <p:nvPr/>
        </p:nvSpPr>
        <p:spPr>
          <a:xfrm>
            <a:off x="1660124" y="583878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A919279-FB8F-4E21-A497-880547622070}"/>
              </a:ext>
            </a:extLst>
          </p:cNvPr>
          <p:cNvSpPr/>
          <p:nvPr/>
        </p:nvSpPr>
        <p:spPr>
          <a:xfrm>
            <a:off x="240519" y="126138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6DBF4AF-69E1-44D7-B2B7-6C1E7A0F5FD8}"/>
              </a:ext>
            </a:extLst>
          </p:cNvPr>
          <p:cNvSpPr/>
          <p:nvPr/>
        </p:nvSpPr>
        <p:spPr>
          <a:xfrm>
            <a:off x="231431" y="2233786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근무기록 조회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F282DB2-B0A1-44E9-9D25-EB30E22B7686}"/>
              </a:ext>
            </a:extLst>
          </p:cNvPr>
          <p:cNvSpPr/>
          <p:nvPr/>
        </p:nvSpPr>
        <p:spPr>
          <a:xfrm>
            <a:off x="116748" y="2126187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63FF2EA-A99B-43BE-80F2-C1D07A98F9D1}"/>
              </a:ext>
            </a:extLst>
          </p:cNvPr>
          <p:cNvCxnSpPr>
            <a:cxnSpLocks/>
          </p:cNvCxnSpPr>
          <p:nvPr/>
        </p:nvCxnSpPr>
        <p:spPr>
          <a:xfrm>
            <a:off x="1024307" y="3684305"/>
            <a:ext cx="0" cy="351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5A8A415-894F-41D6-AA54-8C8E54788E36}"/>
              </a:ext>
            </a:extLst>
          </p:cNvPr>
          <p:cNvCxnSpPr/>
          <p:nvPr/>
        </p:nvCxnSpPr>
        <p:spPr>
          <a:xfrm>
            <a:off x="430686" y="5075970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A94390C-F5AE-4996-8C30-196E01192D8A}"/>
              </a:ext>
            </a:extLst>
          </p:cNvPr>
          <p:cNvSpPr txBox="1"/>
          <p:nvPr/>
        </p:nvSpPr>
        <p:spPr>
          <a:xfrm>
            <a:off x="1651786" y="4954035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C5A8213-FFDE-4B05-8202-6CB96A55BFA4}"/>
              </a:ext>
            </a:extLst>
          </p:cNvPr>
          <p:cNvCxnSpPr>
            <a:cxnSpLocks/>
          </p:cNvCxnSpPr>
          <p:nvPr/>
        </p:nvCxnSpPr>
        <p:spPr>
          <a:xfrm>
            <a:off x="1879410" y="3430575"/>
            <a:ext cx="872561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98AD36-4DBB-407B-8C57-D13DC7DFD8EB}"/>
              </a:ext>
            </a:extLst>
          </p:cNvPr>
          <p:cNvSpPr txBox="1"/>
          <p:nvPr/>
        </p:nvSpPr>
        <p:spPr>
          <a:xfrm>
            <a:off x="8769857" y="403323"/>
            <a:ext cx="1827703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현재까지 기준의 임금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 1+2+3+4+5+6+8-7</a:t>
            </a: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C71D4C-2300-40F6-9E33-A5F4F01BEA56}"/>
              </a:ext>
            </a:extLst>
          </p:cNvPr>
          <p:cNvSpPr txBox="1"/>
          <p:nvPr/>
        </p:nvSpPr>
        <p:spPr>
          <a:xfrm>
            <a:off x="8769856" y="1039238"/>
            <a:ext cx="1827703" cy="246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시급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일한 시간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9F2D71-2C63-48F6-90AC-41EE5BBBBD81}"/>
              </a:ext>
            </a:extLst>
          </p:cNvPr>
          <p:cNvSpPr txBox="1"/>
          <p:nvPr/>
        </p:nvSpPr>
        <p:spPr>
          <a:xfrm>
            <a:off x="8769856" y="1588393"/>
            <a:ext cx="2504866" cy="861774"/>
          </a:xfrm>
          <a:prstGeom prst="rect">
            <a:avLst/>
          </a:prstGeom>
          <a:noFill/>
          <a:ln w="38100">
            <a:solidFill>
              <a:srgbClr val="00CC6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이상 사업체에서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하루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 이상 혹은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40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 이상 근로 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초과 근무 시간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시급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*1.5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F8202B-48C2-4628-B630-5AF281BFA1B1}"/>
              </a:ext>
            </a:extLst>
          </p:cNvPr>
          <p:cNvSpPr txBox="1"/>
          <p:nvPr/>
        </p:nvSpPr>
        <p:spPr>
          <a:xfrm>
            <a:off x="8793641" y="2750470"/>
            <a:ext cx="2504866" cy="70788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이상 사업체에서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근무 시간이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22:00~06:00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일시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야간 근무 시간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시급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1.5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67849D-5F84-42A3-BADD-5DE6D9A2961A}"/>
              </a:ext>
            </a:extLst>
          </p:cNvPr>
          <p:cNvSpPr txBox="1"/>
          <p:nvPr/>
        </p:nvSpPr>
        <p:spPr>
          <a:xfrm>
            <a:off x="8809431" y="3804153"/>
            <a:ext cx="2959283" cy="5539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 이상 근무하고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결근이 없을 경우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주간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)=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시급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8 * (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주간 총 근로시간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/40)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30A2B9-8ACA-448B-B4E5-9EDF5351EAE8}"/>
              </a:ext>
            </a:extLst>
          </p:cNvPr>
          <p:cNvSpPr txBox="1"/>
          <p:nvPr/>
        </p:nvSpPr>
        <p:spPr>
          <a:xfrm>
            <a:off x="8769857" y="4758641"/>
            <a:ext cx="3181624" cy="8617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이상 사업체에서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휴일에 근무 하였을 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휴일 근무 시간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시급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1.5</a:t>
            </a: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휴일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근로자의 날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주휴일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사내 내규 휴일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B2C6E8-BD8C-4F75-91EF-AF7EAB92E2C2}"/>
              </a:ext>
            </a:extLst>
          </p:cNvPr>
          <p:cNvSpPr txBox="1"/>
          <p:nvPr/>
        </p:nvSpPr>
        <p:spPr>
          <a:xfrm>
            <a:off x="8777851" y="5898656"/>
            <a:ext cx="2906747" cy="7078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이상 사업체에서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연차를 기한 내로 사용하지 못 하였 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남은 연차일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1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 통상 임금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49C7DE7C-956D-4882-A837-87C74ABE4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71" y="317541"/>
            <a:ext cx="2890871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CE3544-F144-451B-A735-CE44D2D8E0E0}"/>
              </a:ext>
            </a:extLst>
          </p:cNvPr>
          <p:cNvSpPr/>
          <p:nvPr/>
        </p:nvSpPr>
        <p:spPr>
          <a:xfrm>
            <a:off x="8754066" y="216519"/>
            <a:ext cx="929640" cy="202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예상 급여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FA911-C10C-4C72-9227-92A197C078CC}"/>
              </a:ext>
            </a:extLst>
          </p:cNvPr>
          <p:cNvSpPr/>
          <p:nvPr/>
        </p:nvSpPr>
        <p:spPr>
          <a:xfrm>
            <a:off x="8754066" y="861372"/>
            <a:ext cx="929640" cy="2020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기본급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C5A00D-7DA8-4490-BA9F-757CB9D0C449}"/>
              </a:ext>
            </a:extLst>
          </p:cNvPr>
          <p:cNvSpPr/>
          <p:nvPr/>
        </p:nvSpPr>
        <p:spPr>
          <a:xfrm>
            <a:off x="8754066" y="1379835"/>
            <a:ext cx="929640" cy="202044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연장수당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5D19A7-3502-4FD5-93D2-DF68BFFA755D}"/>
              </a:ext>
            </a:extLst>
          </p:cNvPr>
          <p:cNvSpPr/>
          <p:nvPr/>
        </p:nvSpPr>
        <p:spPr>
          <a:xfrm>
            <a:off x="8777851" y="2574232"/>
            <a:ext cx="929640" cy="202044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야간수당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000185-2739-4EED-B603-5B11898AD17C}"/>
              </a:ext>
            </a:extLst>
          </p:cNvPr>
          <p:cNvSpPr/>
          <p:nvPr/>
        </p:nvSpPr>
        <p:spPr>
          <a:xfrm>
            <a:off x="8793641" y="3593933"/>
            <a:ext cx="929640" cy="20204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연차수당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4AFF5E-5746-4A9C-A358-0823B8863119}"/>
              </a:ext>
            </a:extLst>
          </p:cNvPr>
          <p:cNvSpPr/>
          <p:nvPr/>
        </p:nvSpPr>
        <p:spPr>
          <a:xfrm>
            <a:off x="8754066" y="4556597"/>
            <a:ext cx="929640" cy="20204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휴일수당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C02131F-71B0-4FF6-9DF2-94E9AACC8153}"/>
              </a:ext>
            </a:extLst>
          </p:cNvPr>
          <p:cNvSpPr/>
          <p:nvPr/>
        </p:nvSpPr>
        <p:spPr>
          <a:xfrm>
            <a:off x="8754066" y="5696612"/>
            <a:ext cx="929640" cy="202044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연차수당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0F8CF06-6FD3-4BFF-B113-3F73B2F207A2}"/>
              </a:ext>
            </a:extLst>
          </p:cNvPr>
          <p:cNvSpPr/>
          <p:nvPr/>
        </p:nvSpPr>
        <p:spPr>
          <a:xfrm>
            <a:off x="5545815" y="6224502"/>
            <a:ext cx="2476982" cy="4685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예상급여계산</a:t>
            </a:r>
          </a:p>
        </p:txBody>
      </p:sp>
    </p:spTree>
    <p:extLst>
      <p:ext uri="{BB962C8B-B14F-4D97-AF65-F5344CB8AC3E}">
        <p14:creationId xmlns:p14="http://schemas.microsoft.com/office/powerpoint/2010/main" val="285612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6032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수정요청 </a:t>
            </a:r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 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공지사항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240518" y="336899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수정요청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</p:cNvCxnSpPr>
          <p:nvPr/>
        </p:nvCxnSpPr>
        <p:spPr>
          <a:xfrm>
            <a:off x="3436683" y="2885731"/>
            <a:ext cx="0" cy="483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12694" y="337705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H="1">
            <a:off x="1042563" y="2885731"/>
            <a:ext cx="2394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51230" y="2763667"/>
            <a:ext cx="13278" cy="605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55421" y="1784608"/>
            <a:ext cx="0" cy="443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7419EC-79E8-4518-B4B7-E0E930FFF987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659F5-0544-4E69-8A8F-2D22DB304A5B}"/>
              </a:ext>
            </a:extLst>
          </p:cNvPr>
          <p:cNvSpPr txBox="1"/>
          <p:nvPr/>
        </p:nvSpPr>
        <p:spPr>
          <a:xfrm>
            <a:off x="1660124" y="583878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A919279-FB8F-4E21-A497-880547622070}"/>
              </a:ext>
            </a:extLst>
          </p:cNvPr>
          <p:cNvSpPr/>
          <p:nvPr/>
        </p:nvSpPr>
        <p:spPr>
          <a:xfrm>
            <a:off x="240519" y="126138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5A8A415-894F-41D6-AA54-8C8E54788E36}"/>
              </a:ext>
            </a:extLst>
          </p:cNvPr>
          <p:cNvCxnSpPr/>
          <p:nvPr/>
        </p:nvCxnSpPr>
        <p:spPr>
          <a:xfrm>
            <a:off x="430686" y="5075970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A94390C-F5AE-4996-8C30-196E01192D8A}"/>
              </a:ext>
            </a:extLst>
          </p:cNvPr>
          <p:cNvSpPr txBox="1"/>
          <p:nvPr/>
        </p:nvSpPr>
        <p:spPr>
          <a:xfrm>
            <a:off x="1651786" y="4954035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C5A8213-FFDE-4B05-8202-6CB96A55BFA4}"/>
              </a:ext>
            </a:extLst>
          </p:cNvPr>
          <p:cNvCxnSpPr>
            <a:cxnSpLocks/>
          </p:cNvCxnSpPr>
          <p:nvPr/>
        </p:nvCxnSpPr>
        <p:spPr>
          <a:xfrm flipV="1">
            <a:off x="1928584" y="3622737"/>
            <a:ext cx="630110" cy="1575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20A8D5-ACDB-4293-823A-F6BAFA4B1458}"/>
              </a:ext>
            </a:extLst>
          </p:cNvPr>
          <p:cNvSpPr/>
          <p:nvPr/>
        </p:nvSpPr>
        <p:spPr>
          <a:xfrm>
            <a:off x="249592" y="2224136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D77A574-E567-417B-9A9E-0F1A72A0E6E7}"/>
              </a:ext>
            </a:extLst>
          </p:cNvPr>
          <p:cNvSpPr/>
          <p:nvPr/>
        </p:nvSpPr>
        <p:spPr>
          <a:xfrm>
            <a:off x="145170" y="2145431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F6BAD0C-59CF-42BD-AA4E-07BA7C4D7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16" y="479996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 descr="스크린샷이(가) 표시된 사진&#10;&#10;자동 생성된 설명">
            <a:extLst>
              <a:ext uri="{FF2B5EF4-FFF2-40B4-BE49-F238E27FC236}">
                <a16:creationId xmlns:a16="http://schemas.microsoft.com/office/drawing/2014/main" id="{1A1DF9AE-F77F-4339-9D2F-89D8D9A3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468" y="488056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856FB60-619C-47EA-97D8-478D3AA939E3}"/>
              </a:ext>
            </a:extLst>
          </p:cNvPr>
          <p:cNvSpPr/>
          <p:nvPr/>
        </p:nvSpPr>
        <p:spPr>
          <a:xfrm>
            <a:off x="5554374" y="6335992"/>
            <a:ext cx="2476982" cy="4685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수정요청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444E8D7-B0AA-4BEF-9A5C-6BB087FEF4D7}"/>
              </a:ext>
            </a:extLst>
          </p:cNvPr>
          <p:cNvSpPr/>
          <p:nvPr/>
        </p:nvSpPr>
        <p:spPr>
          <a:xfrm>
            <a:off x="8967854" y="6335992"/>
            <a:ext cx="2476982" cy="4685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409902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31961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  <a:endParaRPr lang="en-US" altLang="ko-KR" sz="2800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근무지정보 </a:t>
            </a:r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 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개인정보수정</a:t>
            </a:r>
            <a:endParaRPr lang="en-US" altLang="ko-KR" u="sng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240518" y="336899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근무지 정보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</p:cNvCxnSpPr>
          <p:nvPr/>
        </p:nvCxnSpPr>
        <p:spPr>
          <a:xfrm>
            <a:off x="3436683" y="2885731"/>
            <a:ext cx="0" cy="483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12694" y="337705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개인정보수정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H="1">
            <a:off x="1042563" y="2885731"/>
            <a:ext cx="2394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51230" y="2763667"/>
            <a:ext cx="13278" cy="605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55421" y="1784608"/>
            <a:ext cx="0" cy="443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7419EC-79E8-4518-B4B7-E0E930FFF987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659F5-0544-4E69-8A8F-2D22DB304A5B}"/>
              </a:ext>
            </a:extLst>
          </p:cNvPr>
          <p:cNvSpPr txBox="1"/>
          <p:nvPr/>
        </p:nvSpPr>
        <p:spPr>
          <a:xfrm>
            <a:off x="1660124" y="583878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A919279-FB8F-4E21-A497-880547622070}"/>
              </a:ext>
            </a:extLst>
          </p:cNvPr>
          <p:cNvSpPr/>
          <p:nvPr/>
        </p:nvSpPr>
        <p:spPr>
          <a:xfrm>
            <a:off x="240519" y="126138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5A8A415-894F-41D6-AA54-8C8E54788E36}"/>
              </a:ext>
            </a:extLst>
          </p:cNvPr>
          <p:cNvCxnSpPr/>
          <p:nvPr/>
        </p:nvCxnSpPr>
        <p:spPr>
          <a:xfrm>
            <a:off x="430686" y="5075970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A94390C-F5AE-4996-8C30-196E01192D8A}"/>
              </a:ext>
            </a:extLst>
          </p:cNvPr>
          <p:cNvSpPr txBox="1"/>
          <p:nvPr/>
        </p:nvSpPr>
        <p:spPr>
          <a:xfrm>
            <a:off x="1651786" y="4954035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C5A8213-FFDE-4B05-8202-6CB96A55BFA4}"/>
              </a:ext>
            </a:extLst>
          </p:cNvPr>
          <p:cNvCxnSpPr>
            <a:cxnSpLocks/>
          </p:cNvCxnSpPr>
          <p:nvPr/>
        </p:nvCxnSpPr>
        <p:spPr>
          <a:xfrm flipV="1">
            <a:off x="1928584" y="3622737"/>
            <a:ext cx="630110" cy="1575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20A8D5-ACDB-4293-823A-F6BAFA4B1458}"/>
              </a:ext>
            </a:extLst>
          </p:cNvPr>
          <p:cNvSpPr/>
          <p:nvPr/>
        </p:nvSpPr>
        <p:spPr>
          <a:xfrm>
            <a:off x="249592" y="2224136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0B75072-0D54-49AB-AB19-F1F8209E42A9}"/>
              </a:ext>
            </a:extLst>
          </p:cNvPr>
          <p:cNvSpPr/>
          <p:nvPr/>
        </p:nvSpPr>
        <p:spPr>
          <a:xfrm>
            <a:off x="145170" y="2153672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0B68B64-78F3-42AE-850B-EC5860B31AFE}"/>
              </a:ext>
            </a:extLst>
          </p:cNvPr>
          <p:cNvSpPr/>
          <p:nvPr/>
        </p:nvSpPr>
        <p:spPr>
          <a:xfrm>
            <a:off x="2612694" y="4464122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페이지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B770743-320C-4525-8E6D-4B34C635DFF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3436683" y="3908336"/>
            <a:ext cx="1" cy="555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3EBE045-5A1A-468D-AC4C-9529D707F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845" y="479996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A1C4ACF-078F-43C6-98C3-31BA77BF9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65" y="479996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4C209E2-640E-410B-BCF6-A4CDC1F8E3C7}"/>
              </a:ext>
            </a:extLst>
          </p:cNvPr>
          <p:cNvSpPr/>
          <p:nvPr/>
        </p:nvSpPr>
        <p:spPr>
          <a:xfrm>
            <a:off x="5554374" y="6335992"/>
            <a:ext cx="2476982" cy="4685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근무지 정보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3AB30D-8A32-4526-AE5C-89DFC8563CAE}"/>
              </a:ext>
            </a:extLst>
          </p:cNvPr>
          <p:cNvSpPr/>
          <p:nvPr/>
        </p:nvSpPr>
        <p:spPr>
          <a:xfrm>
            <a:off x="8967854" y="6335992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개인정보 수정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F5D7B-18CC-4EAA-B601-F613F0C9E256}"/>
              </a:ext>
            </a:extLst>
          </p:cNvPr>
          <p:cNvSpPr txBox="1"/>
          <p:nvPr/>
        </p:nvSpPr>
        <p:spPr>
          <a:xfrm>
            <a:off x="3436683" y="4047729"/>
            <a:ext cx="1229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 입력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A9FCB2-3F31-4F87-85AF-791E084561BD}"/>
              </a:ext>
            </a:extLst>
          </p:cNvPr>
          <p:cNvSpPr/>
          <p:nvPr/>
        </p:nvSpPr>
        <p:spPr>
          <a:xfrm>
            <a:off x="9053185" y="5195765"/>
            <a:ext cx="2306320" cy="5414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회원 가입 때와 조건 동일</a:t>
            </a:r>
          </a:p>
        </p:txBody>
      </p:sp>
    </p:spTree>
    <p:extLst>
      <p:ext uri="{BB962C8B-B14F-4D97-AF65-F5344CB8AC3E}">
        <p14:creationId xmlns:p14="http://schemas.microsoft.com/office/powerpoint/2010/main" val="3242337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282D1BF-0A81-4A69-BEB0-63B99FE1A766}"/>
              </a:ext>
            </a:extLst>
          </p:cNvPr>
          <p:cNvSpPr/>
          <p:nvPr/>
        </p:nvSpPr>
        <p:spPr>
          <a:xfrm>
            <a:off x="6096000" y="457704"/>
            <a:ext cx="4882010" cy="5958068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94699" y="2217845"/>
            <a:ext cx="2449302" cy="243956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87" y="1669382"/>
            <a:ext cx="3179237" cy="3519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2124531" y="2836574"/>
            <a:ext cx="2151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  <a:endParaRPr lang="ko-KR" altLang="en-US" sz="7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7AC70-A784-4827-BACF-FB33520FD0C0}"/>
              </a:ext>
            </a:extLst>
          </p:cNvPr>
          <p:cNvSpPr txBox="1"/>
          <p:nvPr/>
        </p:nvSpPr>
        <p:spPr>
          <a:xfrm>
            <a:off x="6196591" y="820131"/>
            <a:ext cx="468082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 대상</a:t>
            </a:r>
            <a:r>
              <a:rPr lang="en-US" altLang="ko-KR" sz="25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관리자</a:t>
            </a:r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기능</a:t>
            </a:r>
            <a:endParaRPr lang="en-US" altLang="ko-KR" sz="2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0" fontAlgn="base" latinLnBrk="0">
              <a:lnSpc>
                <a:spcPct val="15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사업주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계정 회원가입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회원가입 승인 및 고용정보 기입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선택 기간별 사원 근무 기록 조회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사원 출근 현황 기록 및 조회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월간 총 지출 인건비 조회 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사원 정보 수정 및 삭제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사원 근무 기록 추가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삭제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수정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공지 사항 작성 및 일정표 생성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임시 패스워드 이메일 송신</a:t>
            </a: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22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985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0B2B1-90A1-40F7-BE25-F4BE35DFDEC9}"/>
              </a:ext>
            </a:extLst>
          </p:cNvPr>
          <p:cNvSpPr txBox="1"/>
          <p:nvPr/>
        </p:nvSpPr>
        <p:spPr>
          <a:xfrm>
            <a:off x="1113489" y="712956"/>
            <a:ext cx="143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메뉴 </a:t>
            </a:r>
            <a:r>
              <a:rPr lang="ko-KR" altLang="en-US" b="1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구조</a:t>
            </a:r>
            <a:endParaRPr lang="en-US" altLang="ko-KR" b="1" dirty="0">
              <a:solidFill>
                <a:srgbClr val="FF0000"/>
              </a:solidFill>
              <a:latin typeface="Gill Sans Nova Cond" panose="020B0604020202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CCD97A7-934E-4E68-A7DA-9D2F8A2A67C0}"/>
              </a:ext>
            </a:extLst>
          </p:cNvPr>
          <p:cNvSpPr/>
          <p:nvPr/>
        </p:nvSpPr>
        <p:spPr>
          <a:xfrm>
            <a:off x="1557334" y="2095097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INDEX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6CED0F3-1B3F-49FF-BC04-2AA5F320895C}"/>
              </a:ext>
            </a:extLst>
          </p:cNvPr>
          <p:cNvSpPr/>
          <p:nvPr/>
        </p:nvSpPr>
        <p:spPr>
          <a:xfrm>
            <a:off x="1557334" y="4702487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사업장 관리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ECD95EE-EBAB-45CC-8B58-12DD468FD622}"/>
              </a:ext>
            </a:extLst>
          </p:cNvPr>
          <p:cNvSpPr/>
          <p:nvPr/>
        </p:nvSpPr>
        <p:spPr>
          <a:xfrm>
            <a:off x="1557334" y="3820222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근무지 관리</a:t>
            </a: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E51670-DF39-4792-ACF1-9BC76834AED0}"/>
              </a:ext>
            </a:extLst>
          </p:cNvPr>
          <p:cNvSpPr/>
          <p:nvPr/>
        </p:nvSpPr>
        <p:spPr>
          <a:xfrm>
            <a:off x="681416" y="3980894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CC73C793-A96B-4FB2-BA10-A38ED08FE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671" y="397100"/>
            <a:ext cx="1249998" cy="1249998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92738FB-E417-4276-AFEB-DEF8A2E8ACC3}"/>
              </a:ext>
            </a:extLst>
          </p:cNvPr>
          <p:cNvSpPr/>
          <p:nvPr/>
        </p:nvSpPr>
        <p:spPr>
          <a:xfrm>
            <a:off x="1557335" y="5680896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사원관리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8B712AA-5963-464B-9A52-B6394BC870C7}"/>
              </a:ext>
            </a:extLst>
          </p:cNvPr>
          <p:cNvSpPr/>
          <p:nvPr/>
        </p:nvSpPr>
        <p:spPr>
          <a:xfrm>
            <a:off x="1557334" y="2927644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WORKING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FF9C9FC-2B8E-42A7-BCDB-1CFB3EA31D71}"/>
              </a:ext>
            </a:extLst>
          </p:cNvPr>
          <p:cNvSpPr/>
          <p:nvPr/>
        </p:nvSpPr>
        <p:spPr>
          <a:xfrm>
            <a:off x="681416" y="2289346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9253BA0-E193-482B-87B5-3C4E00B7060F}"/>
              </a:ext>
            </a:extLst>
          </p:cNvPr>
          <p:cNvSpPr/>
          <p:nvPr/>
        </p:nvSpPr>
        <p:spPr>
          <a:xfrm>
            <a:off x="681416" y="3115327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22DB669-E139-4343-B364-870FB5C02D09}"/>
              </a:ext>
            </a:extLst>
          </p:cNvPr>
          <p:cNvSpPr/>
          <p:nvPr/>
        </p:nvSpPr>
        <p:spPr>
          <a:xfrm>
            <a:off x="667537" y="4844495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04466E6-0D48-48B8-AD76-9CB96A41F173}"/>
              </a:ext>
            </a:extLst>
          </p:cNvPr>
          <p:cNvSpPr/>
          <p:nvPr/>
        </p:nvSpPr>
        <p:spPr>
          <a:xfrm>
            <a:off x="667537" y="5841568"/>
            <a:ext cx="190696" cy="201876"/>
          </a:xfrm>
          <a:prstGeom prst="ellipse">
            <a:avLst/>
          </a:prstGeom>
          <a:solidFill>
            <a:srgbClr val="7030A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5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E46209-BF07-47A6-B353-3D502CA77AF4}"/>
              </a:ext>
            </a:extLst>
          </p:cNvPr>
          <p:cNvSpPr txBox="1"/>
          <p:nvPr/>
        </p:nvSpPr>
        <p:spPr>
          <a:xfrm>
            <a:off x="3398555" y="2156652"/>
            <a:ext cx="740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간단한 웹사이트의 소개 및 기본이 되는 페이지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9EA9A35-2C70-427F-B3AD-4DC450031EDA}"/>
              </a:ext>
            </a:extLst>
          </p:cNvPr>
          <p:cNvSpPr txBox="1"/>
          <p:nvPr/>
        </p:nvSpPr>
        <p:spPr>
          <a:xfrm>
            <a:off x="3398552" y="2989199"/>
            <a:ext cx="892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지금 사업장에서 근무하고 있는 사원을 시각적으로 보여주는 메뉴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52AEDB-0CAB-403B-B635-BFF023676072}"/>
              </a:ext>
            </a:extLst>
          </p:cNvPr>
          <p:cNvSpPr txBox="1"/>
          <p:nvPr/>
        </p:nvSpPr>
        <p:spPr>
          <a:xfrm>
            <a:off x="3398552" y="3886111"/>
            <a:ext cx="740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사원들의 근무 목록을 볼 수 있는 메뉴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444D87-CA75-42FB-89B6-6479E0158075}"/>
              </a:ext>
            </a:extLst>
          </p:cNvPr>
          <p:cNvSpPr txBox="1"/>
          <p:nvPr/>
        </p:nvSpPr>
        <p:spPr>
          <a:xfrm>
            <a:off x="3398552" y="4764530"/>
            <a:ext cx="740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공지 사항 및 사업장 지출을 보여주는 메뉴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653F27-4EDA-4D62-A7F0-D6D80B3A1AC7}"/>
              </a:ext>
            </a:extLst>
          </p:cNvPr>
          <p:cNvSpPr txBox="1"/>
          <p:nvPr/>
        </p:nvSpPr>
        <p:spPr>
          <a:xfrm>
            <a:off x="3398552" y="5706075"/>
            <a:ext cx="740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사원들의 목록 및 상세 내용을 보여주는 메뉴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5860113-F2C4-4632-8D3A-BEF140282C64}"/>
              </a:ext>
            </a:extLst>
          </p:cNvPr>
          <p:cNvSpPr/>
          <p:nvPr/>
        </p:nvSpPr>
        <p:spPr>
          <a:xfrm>
            <a:off x="192001" y="1908698"/>
            <a:ext cx="11659688" cy="461627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A103F9-C62D-46A7-9742-3C62BD559B2F}"/>
              </a:ext>
            </a:extLst>
          </p:cNvPr>
          <p:cNvSpPr/>
          <p:nvPr/>
        </p:nvSpPr>
        <p:spPr>
          <a:xfrm>
            <a:off x="4685889" y="598210"/>
            <a:ext cx="5785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 MANAGER</a:t>
            </a:r>
          </a:p>
        </p:txBody>
      </p:sp>
    </p:spTree>
    <p:extLst>
      <p:ext uri="{BB962C8B-B14F-4D97-AF65-F5344CB8AC3E}">
        <p14:creationId xmlns:p14="http://schemas.microsoft.com/office/powerpoint/2010/main" val="947777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772855" y="528693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92000" y="2252978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INDEX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73874" y="2558752"/>
            <a:ext cx="19927" cy="29897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73874" y="3922735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5854" y="2544410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E1C6532-F23E-4894-B999-AAC1E3E3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01" y="130521"/>
            <a:ext cx="3811944" cy="634552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2348643-FBE3-4C68-8CC2-0C8E238C247A}"/>
              </a:ext>
            </a:extLst>
          </p:cNvPr>
          <p:cNvSpPr/>
          <p:nvPr/>
        </p:nvSpPr>
        <p:spPr>
          <a:xfrm>
            <a:off x="8403681" y="130521"/>
            <a:ext cx="267899" cy="351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67DC0D-46F1-4FF6-8283-1536324D3E13}"/>
              </a:ext>
            </a:extLst>
          </p:cNvPr>
          <p:cNvSpPr/>
          <p:nvPr/>
        </p:nvSpPr>
        <p:spPr>
          <a:xfrm>
            <a:off x="2772855" y="3638666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C3FEB0B-2606-4EF9-9296-45750041F516}"/>
              </a:ext>
            </a:extLst>
          </p:cNvPr>
          <p:cNvCxnSpPr>
            <a:cxnSpLocks/>
          </p:cNvCxnSpPr>
          <p:nvPr/>
        </p:nvCxnSpPr>
        <p:spPr>
          <a:xfrm>
            <a:off x="2183837" y="5548544"/>
            <a:ext cx="4312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19CEA33E-124D-445D-A8F2-DE32E0350F59}"/>
              </a:ext>
            </a:extLst>
          </p:cNvPr>
          <p:cNvSpPr/>
          <p:nvPr/>
        </p:nvSpPr>
        <p:spPr>
          <a:xfrm>
            <a:off x="135425" y="2193361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D56D75-32ED-4A76-A127-2E8B0D414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914" y="130522"/>
            <a:ext cx="3114636" cy="6345528"/>
          </a:xfrm>
          <a:prstGeom prst="rect">
            <a:avLst/>
          </a:prstGeom>
        </p:spPr>
      </p:pic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64B0B519-3440-44BC-BC4E-55229DADC276}"/>
              </a:ext>
            </a:extLst>
          </p:cNvPr>
          <p:cNvSpPr/>
          <p:nvPr/>
        </p:nvSpPr>
        <p:spPr>
          <a:xfrm>
            <a:off x="4852201" y="1140224"/>
            <a:ext cx="678608" cy="2095344"/>
          </a:xfrm>
          <a:prstGeom prst="round1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BAA31B-9C17-4ABA-9B73-6B3C112B6874}"/>
              </a:ext>
            </a:extLst>
          </p:cNvPr>
          <p:cNvSpPr/>
          <p:nvPr/>
        </p:nvSpPr>
        <p:spPr>
          <a:xfrm>
            <a:off x="5934183" y="82001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INDEX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9B1752E-DCBA-4987-A12A-DD30157F9758}"/>
              </a:ext>
            </a:extLst>
          </p:cNvPr>
          <p:cNvSpPr/>
          <p:nvPr/>
        </p:nvSpPr>
        <p:spPr>
          <a:xfrm>
            <a:off x="9746127" y="15895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146800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731A6-D8FF-4C24-AD1E-76BAF7DD1ACD}"/>
              </a:ext>
            </a:extLst>
          </p:cNvPr>
          <p:cNvSpPr txBox="1"/>
          <p:nvPr/>
        </p:nvSpPr>
        <p:spPr>
          <a:xfrm>
            <a:off x="1064509" y="205112"/>
            <a:ext cx="468082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배경 </a:t>
            </a:r>
            <a:r>
              <a:rPr lang="en-US" altLang="ko-KR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 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FF9FD-908B-45A0-AA8C-B04A51A2CB68}"/>
              </a:ext>
            </a:extLst>
          </p:cNvPr>
          <p:cNvSpPr txBox="1"/>
          <p:nvPr/>
        </p:nvSpPr>
        <p:spPr>
          <a:xfrm>
            <a:off x="439893" y="1561957"/>
            <a:ext cx="4833838" cy="51184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ㄱ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시간제 혹은 일용직 근로자들을 고용하는 소규모 사업체에서 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매번 변하는 인건비 지출 관리가 어려움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각종 근로 기준법의 각종 수당 및 공제액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ㄴ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공휴일이나 연휴가 있는 달이나 직원의 지각이나 결근 등에 대하여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 달의 인건비 지출이 얼마가 될 것인지 계산해야 하기 번거로움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(ex.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직원들의 지각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조퇴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결근 등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ㄷ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근로기준법에 기재되어 있는 각종 수당들에 대해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사업주와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근로자 모두가 그 종류와 계산방법을 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모르는 경우가 부분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ㄹ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임금 체불 등의 이유로 노동청의 도움을 받고자 할 때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</a:p>
          <a:p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실제 근무를 했는지에 대한 명문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1100" dirty="0"/>
              <a:t>明文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적인 증거가 부족함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법률 상에 존재하는 수당을 포함한 근로자의 임금을 </a:t>
            </a:r>
            <a:endParaRPr lang="en-US" altLang="ko-KR" sz="13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정확하게 계산하여</a:t>
            </a:r>
            <a:r>
              <a:rPr lang="en-US" altLang="ko-KR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근로자의 권리를 지키고</a:t>
            </a:r>
            <a:r>
              <a:rPr lang="en-US" altLang="ko-KR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인건비 지출 관련 업무에 편리를 제공하여 </a:t>
            </a:r>
            <a:endParaRPr lang="en-US" altLang="ko-KR" sz="13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사업주가 경영을 더 원활하게 할 수 있기 </a:t>
            </a:r>
            <a:r>
              <a:rPr lang="ko-KR" altLang="en-US" sz="1300" dirty="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위함임</a:t>
            </a:r>
            <a:r>
              <a:rPr lang="en-US" altLang="ko-KR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3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712B6F-79A4-4A3A-8A42-45FE33CC9DE1}"/>
              </a:ext>
            </a:extLst>
          </p:cNvPr>
          <p:cNvSpPr/>
          <p:nvPr/>
        </p:nvSpPr>
        <p:spPr>
          <a:xfrm>
            <a:off x="439893" y="1113084"/>
            <a:ext cx="1693117" cy="430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개발 배경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8C29EE-44D6-472F-A56F-DCC5229DA9F9}"/>
              </a:ext>
            </a:extLst>
          </p:cNvPr>
          <p:cNvCxnSpPr>
            <a:cxnSpLocks/>
          </p:cNvCxnSpPr>
          <p:nvPr/>
        </p:nvCxnSpPr>
        <p:spPr>
          <a:xfrm>
            <a:off x="5950412" y="1769222"/>
            <a:ext cx="0" cy="907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37F886-D4DC-4BCE-AA34-9E5D69DF2AE5}"/>
              </a:ext>
            </a:extLst>
          </p:cNvPr>
          <p:cNvCxnSpPr>
            <a:cxnSpLocks/>
          </p:cNvCxnSpPr>
          <p:nvPr/>
        </p:nvCxnSpPr>
        <p:spPr>
          <a:xfrm>
            <a:off x="5273731" y="1769222"/>
            <a:ext cx="6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F3FE167-727C-42C8-BD05-610EDC91412D}"/>
              </a:ext>
            </a:extLst>
          </p:cNvPr>
          <p:cNvCxnSpPr>
            <a:cxnSpLocks/>
          </p:cNvCxnSpPr>
          <p:nvPr/>
        </p:nvCxnSpPr>
        <p:spPr>
          <a:xfrm>
            <a:off x="5273731" y="2676224"/>
            <a:ext cx="6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3FCA3E9-AC05-489D-8541-013720A06F12}"/>
              </a:ext>
            </a:extLst>
          </p:cNvPr>
          <p:cNvCxnSpPr>
            <a:cxnSpLocks/>
          </p:cNvCxnSpPr>
          <p:nvPr/>
        </p:nvCxnSpPr>
        <p:spPr>
          <a:xfrm>
            <a:off x="5950412" y="2222723"/>
            <a:ext cx="138254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9D24EE2-4317-43DD-8D2A-5E5904A599D0}"/>
              </a:ext>
            </a:extLst>
          </p:cNvPr>
          <p:cNvSpPr/>
          <p:nvPr/>
        </p:nvSpPr>
        <p:spPr>
          <a:xfrm>
            <a:off x="7583507" y="2058095"/>
            <a:ext cx="3311366" cy="9070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자동으로 출퇴근 시간을 기록하고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 기록을 바탕으로 그 달의 예측 임금을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사업주 및 근로자에게 알려줌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B100E0F-932D-41E1-9536-2A3918D773CD}"/>
              </a:ext>
            </a:extLst>
          </p:cNvPr>
          <p:cNvCxnSpPr>
            <a:cxnSpLocks/>
          </p:cNvCxnSpPr>
          <p:nvPr/>
        </p:nvCxnSpPr>
        <p:spPr>
          <a:xfrm>
            <a:off x="5273731" y="3757475"/>
            <a:ext cx="20592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4AD7F31-0041-4D8A-9D32-5EA9979A1177}"/>
              </a:ext>
            </a:extLst>
          </p:cNvPr>
          <p:cNvSpPr/>
          <p:nvPr/>
        </p:nvSpPr>
        <p:spPr>
          <a:xfrm>
            <a:off x="7583507" y="3461234"/>
            <a:ext cx="3311372" cy="9069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기본급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주휴수당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야간수당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연장수당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연차수당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휴일수당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차감내역 등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각종 수당을 계산하여 인건비 관리에 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편의를 제공함 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79DCC74-BB74-435C-BEAC-65FAAE6713A2}"/>
              </a:ext>
            </a:extLst>
          </p:cNvPr>
          <p:cNvCxnSpPr>
            <a:cxnSpLocks/>
          </p:cNvCxnSpPr>
          <p:nvPr/>
        </p:nvCxnSpPr>
        <p:spPr>
          <a:xfrm>
            <a:off x="5273731" y="4797641"/>
            <a:ext cx="20592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6C487A4-666C-4D7B-904B-53E0562A2C1E}"/>
              </a:ext>
            </a:extLst>
          </p:cNvPr>
          <p:cNvSpPr/>
          <p:nvPr/>
        </p:nvSpPr>
        <p:spPr>
          <a:xfrm>
            <a:off x="7583507" y="4633215"/>
            <a:ext cx="3311373" cy="90697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출근한 날들에 대한 출퇴근 시간이 모두 데이터베이스에 기록되므로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필요할 때마다 그 기록을 확인할 수 있음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E64D963-8F0D-451F-A869-93C9092D4719}"/>
              </a:ext>
            </a:extLst>
          </p:cNvPr>
          <p:cNvSpPr/>
          <p:nvPr/>
        </p:nvSpPr>
        <p:spPr>
          <a:xfrm>
            <a:off x="8009636" y="1108774"/>
            <a:ext cx="2290452" cy="45318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개발 목표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458E62-2ED0-4133-A642-B17E4AEA3ECA}"/>
              </a:ext>
            </a:extLst>
          </p:cNvPr>
          <p:cNvSpPr/>
          <p:nvPr/>
        </p:nvSpPr>
        <p:spPr>
          <a:xfrm>
            <a:off x="7459233" y="1808984"/>
            <a:ext cx="3537180" cy="404140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447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WORKING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069495" y="2213463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WORKING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1F36D-BF32-401B-ABBE-98EFA7D14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85" y="171309"/>
            <a:ext cx="7784123" cy="651538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2832217-5DC2-4C95-811B-BE3ED5772C20}"/>
              </a:ext>
            </a:extLst>
          </p:cNvPr>
          <p:cNvSpPr/>
          <p:nvPr/>
        </p:nvSpPr>
        <p:spPr>
          <a:xfrm>
            <a:off x="4501129" y="1647092"/>
            <a:ext cx="115749" cy="3131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5A81700-70C3-4D21-A927-2D652A1BB0AA}"/>
              </a:ext>
            </a:extLst>
          </p:cNvPr>
          <p:cNvSpPr/>
          <p:nvPr/>
        </p:nvSpPr>
        <p:spPr>
          <a:xfrm>
            <a:off x="974147" y="2095208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332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 err="1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Work_List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343016" y="1599619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근무지 관리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CDC69D-17FB-4D10-A25A-8972F82B8503}"/>
              </a:ext>
            </a:extLst>
          </p:cNvPr>
          <p:cNvSpPr/>
          <p:nvPr/>
        </p:nvSpPr>
        <p:spPr>
          <a:xfrm>
            <a:off x="1247668" y="1498681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0CA1AE-FEDC-4B2D-94FD-171245DA0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49153"/>
            <a:ext cx="4109378" cy="66623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5A06121-AAAB-4806-B68F-155EFE306CA3}"/>
              </a:ext>
            </a:extLst>
          </p:cNvPr>
          <p:cNvSpPr/>
          <p:nvPr/>
        </p:nvSpPr>
        <p:spPr>
          <a:xfrm>
            <a:off x="6542293" y="1973152"/>
            <a:ext cx="224275" cy="3215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CBCB9D7-57AD-4BDF-9109-16C96A59C5DC}"/>
              </a:ext>
            </a:extLst>
          </p:cNvPr>
          <p:cNvSpPr/>
          <p:nvPr/>
        </p:nvSpPr>
        <p:spPr>
          <a:xfrm>
            <a:off x="192000" y="271735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 수정요청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F24703-273F-471A-BF21-C9786824B85B}"/>
              </a:ext>
            </a:extLst>
          </p:cNvPr>
          <p:cNvSpPr/>
          <p:nvPr/>
        </p:nvSpPr>
        <p:spPr>
          <a:xfrm>
            <a:off x="195915" y="4682581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요청사항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77CBFC-2565-4502-9E44-7889277B5C1A}"/>
              </a:ext>
            </a:extLst>
          </p:cNvPr>
          <p:cNvSpPr/>
          <p:nvPr/>
        </p:nvSpPr>
        <p:spPr>
          <a:xfrm>
            <a:off x="2544925" y="272229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 수정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E47C49-B4E7-41F8-96BB-D754284D517B}"/>
              </a:ext>
            </a:extLst>
          </p:cNvPr>
          <p:cNvSpPr/>
          <p:nvPr/>
        </p:nvSpPr>
        <p:spPr>
          <a:xfrm>
            <a:off x="2562620" y="369294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 추가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F3AD4D-654D-4775-9D42-3E3A21745356}"/>
              </a:ext>
            </a:extLst>
          </p:cNvPr>
          <p:cNvSpPr/>
          <p:nvPr/>
        </p:nvSpPr>
        <p:spPr>
          <a:xfrm>
            <a:off x="2562620" y="468258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 삭제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79CAB5-8FCC-4DF5-8239-ADD475AAD291}"/>
              </a:ext>
            </a:extLst>
          </p:cNvPr>
          <p:cNvCxnSpPr>
            <a:cxnSpLocks/>
          </p:cNvCxnSpPr>
          <p:nvPr/>
        </p:nvCxnSpPr>
        <p:spPr>
          <a:xfrm flipH="1" flipV="1">
            <a:off x="2176716" y="2133937"/>
            <a:ext cx="14772" cy="28200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9A922E6-3B36-44BE-9001-EBC139483787}"/>
              </a:ext>
            </a:extLst>
          </p:cNvPr>
          <p:cNvCxnSpPr>
            <a:cxnSpLocks/>
          </p:cNvCxnSpPr>
          <p:nvPr/>
        </p:nvCxnSpPr>
        <p:spPr>
          <a:xfrm>
            <a:off x="2173874" y="303496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B10B63C-4A05-437B-B748-364D6CF7A545}"/>
              </a:ext>
            </a:extLst>
          </p:cNvPr>
          <p:cNvCxnSpPr>
            <a:cxnSpLocks/>
          </p:cNvCxnSpPr>
          <p:nvPr/>
        </p:nvCxnSpPr>
        <p:spPr>
          <a:xfrm>
            <a:off x="2173874" y="3941970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9F30159-4E25-422A-BFAE-A2444F05B6D0}"/>
              </a:ext>
            </a:extLst>
          </p:cNvPr>
          <p:cNvCxnSpPr>
            <a:cxnSpLocks/>
          </p:cNvCxnSpPr>
          <p:nvPr/>
        </p:nvCxnSpPr>
        <p:spPr>
          <a:xfrm>
            <a:off x="2173874" y="4954024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F34629-DA0B-4603-A33A-58A81AF00431}"/>
              </a:ext>
            </a:extLst>
          </p:cNvPr>
          <p:cNvCxnSpPr>
            <a:cxnSpLocks/>
          </p:cNvCxnSpPr>
          <p:nvPr/>
        </p:nvCxnSpPr>
        <p:spPr>
          <a:xfrm flipH="1">
            <a:off x="1757779" y="3035253"/>
            <a:ext cx="4337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3EFF045-EA97-4197-857E-10326D0F133C}"/>
              </a:ext>
            </a:extLst>
          </p:cNvPr>
          <p:cNvCxnSpPr>
            <a:cxnSpLocks/>
            <a:stCxn id="33" idx="2"/>
            <a:endCxn id="16" idx="2"/>
          </p:cNvCxnSpPr>
          <p:nvPr/>
        </p:nvCxnSpPr>
        <p:spPr>
          <a:xfrm flipH="1" flipV="1">
            <a:off x="1015990" y="3240571"/>
            <a:ext cx="9913" cy="9917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D629CCD-14FA-4FD8-A5C9-A4ED18DCDFAF}"/>
              </a:ext>
            </a:extLst>
          </p:cNvPr>
          <p:cNvSpPr/>
          <p:nvPr/>
        </p:nvSpPr>
        <p:spPr>
          <a:xfrm>
            <a:off x="201913" y="370912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수정사항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C99C00-4157-4C9C-88CC-058CF44B6C60}"/>
              </a:ext>
            </a:extLst>
          </p:cNvPr>
          <p:cNvCxnSpPr>
            <a:cxnSpLocks/>
          </p:cNvCxnSpPr>
          <p:nvPr/>
        </p:nvCxnSpPr>
        <p:spPr>
          <a:xfrm>
            <a:off x="1016408" y="4242990"/>
            <a:ext cx="0" cy="439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ED81E0B-154B-4780-A3AE-C04CBB995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426" y="49152"/>
            <a:ext cx="3563574" cy="6574737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09334C9-E190-41D2-9859-EE238B13BCDF}"/>
              </a:ext>
            </a:extLst>
          </p:cNvPr>
          <p:cNvSpPr/>
          <p:nvPr/>
        </p:nvSpPr>
        <p:spPr>
          <a:xfrm>
            <a:off x="8004848" y="1185808"/>
            <a:ext cx="460506" cy="230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5E647B-3357-4500-A4B4-74D2AC1530CE}"/>
              </a:ext>
            </a:extLst>
          </p:cNvPr>
          <p:cNvCxnSpPr/>
          <p:nvPr/>
        </p:nvCxnSpPr>
        <p:spPr>
          <a:xfrm flipV="1">
            <a:off x="8286830" y="715108"/>
            <a:ext cx="359291" cy="4707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E8599D2-E500-4B78-847A-A18EDB1CE1F1}"/>
              </a:ext>
            </a:extLst>
          </p:cNvPr>
          <p:cNvSpPr/>
          <p:nvPr/>
        </p:nvSpPr>
        <p:spPr>
          <a:xfrm>
            <a:off x="9734987" y="363856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 수정요청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40F0F08-31E7-462D-B4A8-586D1A7FBB49}"/>
              </a:ext>
            </a:extLst>
          </p:cNvPr>
          <p:cNvSpPr/>
          <p:nvPr/>
        </p:nvSpPr>
        <p:spPr>
          <a:xfrm>
            <a:off x="5603177" y="343611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근무지 관리</a:t>
            </a:r>
          </a:p>
        </p:txBody>
      </p:sp>
    </p:spTree>
    <p:extLst>
      <p:ext uri="{BB962C8B-B14F-4D97-AF65-F5344CB8AC3E}">
        <p14:creationId xmlns:p14="http://schemas.microsoft.com/office/powerpoint/2010/main" val="1451661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3429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PLACEINFO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709153" y="471830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 지출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92000" y="2252978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사업장 관리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73874" y="2558752"/>
            <a:ext cx="19927" cy="25056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73874" y="291438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5854" y="2544410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67DC0D-46F1-4FF6-8283-1536324D3E13}"/>
              </a:ext>
            </a:extLst>
          </p:cNvPr>
          <p:cNvSpPr/>
          <p:nvPr/>
        </p:nvSpPr>
        <p:spPr>
          <a:xfrm>
            <a:off x="2709153" y="266669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일정표 생성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C3FEB0B-2606-4EF9-9296-45750041F516}"/>
              </a:ext>
            </a:extLst>
          </p:cNvPr>
          <p:cNvCxnSpPr>
            <a:cxnSpLocks/>
          </p:cNvCxnSpPr>
          <p:nvPr/>
        </p:nvCxnSpPr>
        <p:spPr>
          <a:xfrm>
            <a:off x="2173874" y="397566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F836FB9-2D76-492D-9ECD-5A3287557E07}"/>
              </a:ext>
            </a:extLst>
          </p:cNvPr>
          <p:cNvSpPr/>
          <p:nvPr/>
        </p:nvSpPr>
        <p:spPr>
          <a:xfrm>
            <a:off x="96652" y="2185995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77721A-5C56-46A1-A8DC-B3A894DE27C3}"/>
              </a:ext>
            </a:extLst>
          </p:cNvPr>
          <p:cNvCxnSpPr>
            <a:cxnSpLocks/>
          </p:cNvCxnSpPr>
          <p:nvPr/>
        </p:nvCxnSpPr>
        <p:spPr>
          <a:xfrm>
            <a:off x="2173874" y="506436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68FC20A-A087-4846-9BBD-DC0E099E3E8D}"/>
              </a:ext>
            </a:extLst>
          </p:cNvPr>
          <p:cNvSpPr/>
          <p:nvPr/>
        </p:nvSpPr>
        <p:spPr>
          <a:xfrm>
            <a:off x="2709153" y="3714058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43289F-6988-4E38-93EB-A9EA5D169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816" y="777778"/>
            <a:ext cx="3633420" cy="566302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8EEC19F-6376-4B3D-A6D6-22C9896C0F9D}"/>
              </a:ext>
            </a:extLst>
          </p:cNvPr>
          <p:cNvSpPr/>
          <p:nvPr/>
        </p:nvSpPr>
        <p:spPr>
          <a:xfrm>
            <a:off x="5827491" y="164798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일정표 생성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FB8E6AE-D094-4D97-925E-F6D398CA6A0E}"/>
              </a:ext>
            </a:extLst>
          </p:cNvPr>
          <p:cNvSpPr/>
          <p:nvPr/>
        </p:nvSpPr>
        <p:spPr>
          <a:xfrm>
            <a:off x="9574985" y="16186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46B56-8F30-40AA-BBEF-4C6A3D9D2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265" y="777777"/>
            <a:ext cx="3633421" cy="56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43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3429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PLACEINFO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709153" y="471830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 지출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92000" y="2252978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사업장 관리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73874" y="2558752"/>
            <a:ext cx="19927" cy="25056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73874" y="291438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5854" y="2544410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67DC0D-46F1-4FF6-8283-1536324D3E13}"/>
              </a:ext>
            </a:extLst>
          </p:cNvPr>
          <p:cNvSpPr/>
          <p:nvPr/>
        </p:nvSpPr>
        <p:spPr>
          <a:xfrm>
            <a:off x="2709153" y="266669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일정표 생성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C3FEB0B-2606-4EF9-9296-45750041F516}"/>
              </a:ext>
            </a:extLst>
          </p:cNvPr>
          <p:cNvCxnSpPr>
            <a:cxnSpLocks/>
          </p:cNvCxnSpPr>
          <p:nvPr/>
        </p:nvCxnSpPr>
        <p:spPr>
          <a:xfrm>
            <a:off x="2173874" y="397566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F836FB9-2D76-492D-9ECD-5A3287557E07}"/>
              </a:ext>
            </a:extLst>
          </p:cNvPr>
          <p:cNvSpPr/>
          <p:nvPr/>
        </p:nvSpPr>
        <p:spPr>
          <a:xfrm>
            <a:off x="96652" y="2185995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77721A-5C56-46A1-A8DC-B3A894DE27C3}"/>
              </a:ext>
            </a:extLst>
          </p:cNvPr>
          <p:cNvCxnSpPr>
            <a:cxnSpLocks/>
          </p:cNvCxnSpPr>
          <p:nvPr/>
        </p:nvCxnSpPr>
        <p:spPr>
          <a:xfrm>
            <a:off x="2173874" y="506436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68FC20A-A087-4846-9BBD-DC0E099E3E8D}"/>
              </a:ext>
            </a:extLst>
          </p:cNvPr>
          <p:cNvSpPr/>
          <p:nvPr/>
        </p:nvSpPr>
        <p:spPr>
          <a:xfrm>
            <a:off x="2709153" y="3714058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4C1489-BB8E-468A-BBCD-FEDD3A685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72" y="1005331"/>
            <a:ext cx="5905894" cy="5495481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B265E55-7512-4970-8079-C0DA53B0A445}"/>
              </a:ext>
            </a:extLst>
          </p:cNvPr>
          <p:cNvSpPr/>
          <p:nvPr/>
        </p:nvSpPr>
        <p:spPr>
          <a:xfrm>
            <a:off x="6896929" y="418118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 지출 </a:t>
            </a:r>
          </a:p>
        </p:txBody>
      </p:sp>
    </p:spTree>
    <p:extLst>
      <p:ext uri="{BB962C8B-B14F-4D97-AF65-F5344CB8AC3E}">
        <p14:creationId xmlns:p14="http://schemas.microsoft.com/office/powerpoint/2010/main" val="2229251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343016" y="1599619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사원 관리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CBCB9D7-57AD-4BDF-9109-16C96A59C5DC}"/>
              </a:ext>
            </a:extLst>
          </p:cNvPr>
          <p:cNvSpPr/>
          <p:nvPr/>
        </p:nvSpPr>
        <p:spPr>
          <a:xfrm>
            <a:off x="192000" y="271735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사원 명단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F24703-273F-471A-BF21-C9786824B85B}"/>
              </a:ext>
            </a:extLst>
          </p:cNvPr>
          <p:cNvSpPr/>
          <p:nvPr/>
        </p:nvSpPr>
        <p:spPr>
          <a:xfrm>
            <a:off x="195915" y="4682581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데이터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77CBFC-2565-4502-9E44-7889277B5C1A}"/>
              </a:ext>
            </a:extLst>
          </p:cNvPr>
          <p:cNvSpPr/>
          <p:nvPr/>
        </p:nvSpPr>
        <p:spPr>
          <a:xfrm>
            <a:off x="2544925" y="272229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월급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79CAB5-8FCC-4DF5-8239-ADD475AAD291}"/>
              </a:ext>
            </a:extLst>
          </p:cNvPr>
          <p:cNvCxnSpPr>
            <a:cxnSpLocks/>
          </p:cNvCxnSpPr>
          <p:nvPr/>
        </p:nvCxnSpPr>
        <p:spPr>
          <a:xfrm flipV="1">
            <a:off x="2176716" y="2133938"/>
            <a:ext cx="0" cy="9010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9A922E6-3B36-44BE-9001-EBC139483787}"/>
              </a:ext>
            </a:extLst>
          </p:cNvPr>
          <p:cNvCxnSpPr>
            <a:cxnSpLocks/>
          </p:cNvCxnSpPr>
          <p:nvPr/>
        </p:nvCxnSpPr>
        <p:spPr>
          <a:xfrm>
            <a:off x="2173874" y="303496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F34629-DA0B-4603-A33A-58A81AF00431}"/>
              </a:ext>
            </a:extLst>
          </p:cNvPr>
          <p:cNvCxnSpPr>
            <a:cxnSpLocks/>
          </p:cNvCxnSpPr>
          <p:nvPr/>
        </p:nvCxnSpPr>
        <p:spPr>
          <a:xfrm flipH="1">
            <a:off x="1757779" y="3035253"/>
            <a:ext cx="4337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3EFF045-EA97-4197-857E-10326D0F133C}"/>
              </a:ext>
            </a:extLst>
          </p:cNvPr>
          <p:cNvCxnSpPr>
            <a:cxnSpLocks/>
            <a:stCxn id="33" idx="2"/>
            <a:endCxn id="16" idx="2"/>
          </p:cNvCxnSpPr>
          <p:nvPr/>
        </p:nvCxnSpPr>
        <p:spPr>
          <a:xfrm flipH="1" flipV="1">
            <a:off x="1015990" y="3240571"/>
            <a:ext cx="9913" cy="9917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D629CCD-14FA-4FD8-A5C9-A4ED18DCDFAF}"/>
              </a:ext>
            </a:extLst>
          </p:cNvPr>
          <p:cNvSpPr/>
          <p:nvPr/>
        </p:nvSpPr>
        <p:spPr>
          <a:xfrm>
            <a:off x="201913" y="370912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사원 데이터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C99C00-4157-4C9C-88CC-058CF44B6C60}"/>
              </a:ext>
            </a:extLst>
          </p:cNvPr>
          <p:cNvCxnSpPr>
            <a:cxnSpLocks/>
          </p:cNvCxnSpPr>
          <p:nvPr/>
        </p:nvCxnSpPr>
        <p:spPr>
          <a:xfrm>
            <a:off x="1016408" y="4242990"/>
            <a:ext cx="0" cy="439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6B7795-AAAE-48A5-807A-9B4AFEFE2B13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 err="1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EMP_List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74C2221-F292-4EFE-A408-4AF6BE6E4A6F}"/>
              </a:ext>
            </a:extLst>
          </p:cNvPr>
          <p:cNvSpPr/>
          <p:nvPr/>
        </p:nvSpPr>
        <p:spPr>
          <a:xfrm>
            <a:off x="2552908" y="4735161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944367-562F-47BC-96B2-450EF71DEE1F}"/>
              </a:ext>
            </a:extLst>
          </p:cNvPr>
          <p:cNvCxnSpPr>
            <a:cxnSpLocks/>
          </p:cNvCxnSpPr>
          <p:nvPr/>
        </p:nvCxnSpPr>
        <p:spPr>
          <a:xfrm flipH="1" flipV="1">
            <a:off x="3362447" y="3253802"/>
            <a:ext cx="9913" cy="9917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CF29B2F-7340-4C2A-9813-4B5FBE1F5037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368914" y="4242990"/>
            <a:ext cx="7984" cy="4921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F3D60C4-E99E-4429-863F-D6E129E348E6}"/>
              </a:ext>
            </a:extLst>
          </p:cNvPr>
          <p:cNvSpPr/>
          <p:nvPr/>
        </p:nvSpPr>
        <p:spPr>
          <a:xfrm>
            <a:off x="2538457" y="3705540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4759BAC-59CF-4050-820F-8E3695289802}"/>
              </a:ext>
            </a:extLst>
          </p:cNvPr>
          <p:cNvSpPr/>
          <p:nvPr/>
        </p:nvSpPr>
        <p:spPr>
          <a:xfrm>
            <a:off x="1247668" y="1444922"/>
            <a:ext cx="190696" cy="201876"/>
          </a:xfrm>
          <a:prstGeom prst="ellipse">
            <a:avLst/>
          </a:prstGeom>
          <a:solidFill>
            <a:srgbClr val="7030A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5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C884AB-60F1-4D9A-9537-32C867A4A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263" y="169076"/>
            <a:ext cx="7370737" cy="6355902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3D23D804-6E72-42A0-9D49-D887AB2D92E5}"/>
              </a:ext>
            </a:extLst>
          </p:cNvPr>
          <p:cNvSpPr/>
          <p:nvPr/>
        </p:nvSpPr>
        <p:spPr>
          <a:xfrm>
            <a:off x="11398181" y="1224291"/>
            <a:ext cx="601819" cy="3753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67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SAL_DATA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343016" y="1599619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사원 관리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79CAB5-8FCC-4DF5-8239-ADD475AAD291}"/>
              </a:ext>
            </a:extLst>
          </p:cNvPr>
          <p:cNvCxnSpPr>
            <a:cxnSpLocks/>
          </p:cNvCxnSpPr>
          <p:nvPr/>
        </p:nvCxnSpPr>
        <p:spPr>
          <a:xfrm flipH="1" flipV="1">
            <a:off x="2176716" y="2133938"/>
            <a:ext cx="14772" cy="9010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09A0DED-01AB-4B1E-9762-7B661D94E98E}"/>
              </a:ext>
            </a:extLst>
          </p:cNvPr>
          <p:cNvSpPr/>
          <p:nvPr/>
        </p:nvSpPr>
        <p:spPr>
          <a:xfrm>
            <a:off x="2564613" y="4215094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BC94E54-84BD-4E8A-8FEA-8C3CFA24099C}"/>
              </a:ext>
            </a:extLst>
          </p:cNvPr>
          <p:cNvSpPr/>
          <p:nvPr/>
        </p:nvSpPr>
        <p:spPr>
          <a:xfrm>
            <a:off x="198911" y="4215094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95CF866-8A4E-44B9-B1CC-FFAB62574656}"/>
              </a:ext>
            </a:extLst>
          </p:cNvPr>
          <p:cNvSpPr/>
          <p:nvPr/>
        </p:nvSpPr>
        <p:spPr>
          <a:xfrm>
            <a:off x="1247668" y="1444922"/>
            <a:ext cx="190696" cy="201876"/>
          </a:xfrm>
          <a:prstGeom prst="ellipse">
            <a:avLst/>
          </a:prstGeom>
          <a:solidFill>
            <a:srgbClr val="7030A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5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B327FAA-4D97-4F14-B2DF-0AD7B8ECE641}"/>
              </a:ext>
            </a:extLst>
          </p:cNvPr>
          <p:cNvSpPr/>
          <p:nvPr/>
        </p:nvSpPr>
        <p:spPr>
          <a:xfrm>
            <a:off x="1343016" y="2709832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월급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6135C89-776C-436E-8064-8AB3A6F6271E}"/>
              </a:ext>
            </a:extLst>
          </p:cNvPr>
          <p:cNvCxnSpPr>
            <a:cxnSpLocks/>
          </p:cNvCxnSpPr>
          <p:nvPr/>
        </p:nvCxnSpPr>
        <p:spPr>
          <a:xfrm flipV="1">
            <a:off x="2167005" y="3273056"/>
            <a:ext cx="0" cy="44445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8BB014-3F66-4A1C-834F-74C6620E6E7A}"/>
              </a:ext>
            </a:extLst>
          </p:cNvPr>
          <p:cNvCxnSpPr>
            <a:cxnSpLocks/>
          </p:cNvCxnSpPr>
          <p:nvPr/>
        </p:nvCxnSpPr>
        <p:spPr>
          <a:xfrm>
            <a:off x="951358" y="3719770"/>
            <a:ext cx="0" cy="43959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58EE89E-D362-49FB-B6DF-F58D9096906B}"/>
              </a:ext>
            </a:extLst>
          </p:cNvPr>
          <p:cNvCxnSpPr>
            <a:cxnSpLocks/>
          </p:cNvCxnSpPr>
          <p:nvPr/>
        </p:nvCxnSpPr>
        <p:spPr>
          <a:xfrm>
            <a:off x="951358" y="3717506"/>
            <a:ext cx="121264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9477F63-E131-40B4-9DBD-4968FBAE0915}"/>
              </a:ext>
            </a:extLst>
          </p:cNvPr>
          <p:cNvCxnSpPr>
            <a:cxnSpLocks/>
          </p:cNvCxnSpPr>
          <p:nvPr/>
        </p:nvCxnSpPr>
        <p:spPr>
          <a:xfrm>
            <a:off x="2150543" y="3717506"/>
            <a:ext cx="121264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A59808-3475-480E-B73A-3EDC5FC8E255}"/>
              </a:ext>
            </a:extLst>
          </p:cNvPr>
          <p:cNvCxnSpPr>
            <a:cxnSpLocks/>
          </p:cNvCxnSpPr>
          <p:nvPr/>
        </p:nvCxnSpPr>
        <p:spPr>
          <a:xfrm>
            <a:off x="3363190" y="3701116"/>
            <a:ext cx="0" cy="45824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E8C40C4-FF7C-4F26-9FA1-479D3BB4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74" y="169031"/>
            <a:ext cx="7328452" cy="612804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6D2B88B4-C905-4533-8888-AF1B7E32A786}"/>
              </a:ext>
            </a:extLst>
          </p:cNvPr>
          <p:cNvSpPr/>
          <p:nvPr/>
        </p:nvSpPr>
        <p:spPr>
          <a:xfrm>
            <a:off x="11152201" y="2723363"/>
            <a:ext cx="234510" cy="3952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FECD15-B784-4FED-95DC-D39683A5E5E1}"/>
              </a:ext>
            </a:extLst>
          </p:cNvPr>
          <p:cNvSpPr/>
          <p:nvPr/>
        </p:nvSpPr>
        <p:spPr>
          <a:xfrm>
            <a:off x="11078817" y="216519"/>
            <a:ext cx="921183" cy="48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88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SAL_DATA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08E889-9A8D-4F5F-9488-D902D4DDB9DB}"/>
              </a:ext>
            </a:extLst>
          </p:cNvPr>
          <p:cNvSpPr/>
          <p:nvPr/>
        </p:nvSpPr>
        <p:spPr>
          <a:xfrm>
            <a:off x="78849" y="1152141"/>
            <a:ext cx="11921150" cy="528116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FA264-9AE4-4530-89EF-ABCED07CF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20" y="1347652"/>
            <a:ext cx="5232400" cy="22980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A85AB5-FCAC-457D-83F8-A58E7BD80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520" y="3645748"/>
            <a:ext cx="5232400" cy="2554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791CC9-8CE4-4CD9-975A-E8BC4652C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00" y="1556478"/>
            <a:ext cx="5232400" cy="455971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2F54DDB-CC87-4ACE-8651-B2F655CB744B}"/>
              </a:ext>
            </a:extLst>
          </p:cNvPr>
          <p:cNvSpPr/>
          <p:nvPr/>
        </p:nvSpPr>
        <p:spPr>
          <a:xfrm>
            <a:off x="4858081" y="3397444"/>
            <a:ext cx="234510" cy="3952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B8E74DC-89B2-4EC7-A1D3-60CA51BD2A89}"/>
              </a:ext>
            </a:extLst>
          </p:cNvPr>
          <p:cNvSpPr/>
          <p:nvPr/>
        </p:nvSpPr>
        <p:spPr>
          <a:xfrm>
            <a:off x="5649957" y="3191588"/>
            <a:ext cx="389467" cy="120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8132E7A-3999-41AE-8AE4-7189581C00D7}"/>
              </a:ext>
            </a:extLst>
          </p:cNvPr>
          <p:cNvSpPr/>
          <p:nvPr/>
        </p:nvSpPr>
        <p:spPr>
          <a:xfrm>
            <a:off x="249592" y="140966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</a:t>
            </a:r>
          </a:p>
        </p:txBody>
      </p:sp>
    </p:spTree>
    <p:extLst>
      <p:ext uri="{BB962C8B-B14F-4D97-AF65-F5344CB8AC3E}">
        <p14:creationId xmlns:p14="http://schemas.microsoft.com/office/powerpoint/2010/main" val="148197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31283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 err="1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Selected_SAL_DATA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08E889-9A8D-4F5F-9488-D902D4DDB9DB}"/>
              </a:ext>
            </a:extLst>
          </p:cNvPr>
          <p:cNvSpPr/>
          <p:nvPr/>
        </p:nvSpPr>
        <p:spPr>
          <a:xfrm>
            <a:off x="78849" y="1152141"/>
            <a:ext cx="11921150" cy="528116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511AB9-D9AB-4A64-A67E-C1BB8A9ED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79" y="1226006"/>
            <a:ext cx="3350593" cy="5107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AA67AB-7745-413A-90A6-3E770349D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26006"/>
            <a:ext cx="4876800" cy="25180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F78692-D327-4C5D-84B2-B9D746513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92722"/>
            <a:ext cx="4876800" cy="25180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569DF43-992C-4197-99C1-D4C8FC95F486}"/>
              </a:ext>
            </a:extLst>
          </p:cNvPr>
          <p:cNvSpPr/>
          <p:nvPr/>
        </p:nvSpPr>
        <p:spPr>
          <a:xfrm>
            <a:off x="4794580" y="3178402"/>
            <a:ext cx="389467" cy="120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BC4FF57-266C-4EF4-9068-871CC5F36A6C}"/>
              </a:ext>
            </a:extLst>
          </p:cNvPr>
          <p:cNvSpPr/>
          <p:nvPr/>
        </p:nvSpPr>
        <p:spPr>
          <a:xfrm>
            <a:off x="240519" y="1258479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</a:t>
            </a:r>
          </a:p>
        </p:txBody>
      </p:sp>
    </p:spTree>
    <p:extLst>
      <p:ext uri="{BB962C8B-B14F-4D97-AF65-F5344CB8AC3E}">
        <p14:creationId xmlns:p14="http://schemas.microsoft.com/office/powerpoint/2010/main" val="330483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기타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343751" y="1603147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안드로이드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가입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F169A2D-61B7-4F52-9C98-0DAF1E0770DE}"/>
              </a:ext>
            </a:extLst>
          </p:cNvPr>
          <p:cNvSpPr/>
          <p:nvPr/>
        </p:nvSpPr>
        <p:spPr>
          <a:xfrm>
            <a:off x="8098670" y="1554113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E-MAIL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전송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4A437A-141F-4CFA-8DDE-B05886D59030}"/>
              </a:ext>
            </a:extLst>
          </p:cNvPr>
          <p:cNvSpPr/>
          <p:nvPr/>
        </p:nvSpPr>
        <p:spPr>
          <a:xfrm>
            <a:off x="354563" y="2435288"/>
            <a:ext cx="5626359" cy="349252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69A57-0236-4DAD-BA5F-9C01BC588DBA}"/>
              </a:ext>
            </a:extLst>
          </p:cNvPr>
          <p:cNvSpPr/>
          <p:nvPr/>
        </p:nvSpPr>
        <p:spPr>
          <a:xfrm>
            <a:off x="6298163" y="2435288"/>
            <a:ext cx="5626359" cy="349252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7BB327-2B97-42AF-9655-79A215BF1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3" y="2661270"/>
            <a:ext cx="5401159" cy="28624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F811A69-EF59-4EE5-A746-256AF5EA7A60}"/>
              </a:ext>
            </a:extLst>
          </p:cNvPr>
          <p:cNvSpPr/>
          <p:nvPr/>
        </p:nvSpPr>
        <p:spPr>
          <a:xfrm>
            <a:off x="6583680" y="2661270"/>
            <a:ext cx="929640" cy="119953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F5FC04-E3D5-476C-94EB-7A7A405A37A0}"/>
              </a:ext>
            </a:extLst>
          </p:cNvPr>
          <p:cNvSpPr/>
          <p:nvPr/>
        </p:nvSpPr>
        <p:spPr>
          <a:xfrm>
            <a:off x="6629400" y="2797934"/>
            <a:ext cx="83820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비밀번호 찾기 요청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3B9B5AC-54BC-47B6-BFEF-104C1D515CC1}"/>
              </a:ext>
            </a:extLst>
          </p:cNvPr>
          <p:cNvSpPr/>
          <p:nvPr/>
        </p:nvSpPr>
        <p:spPr>
          <a:xfrm>
            <a:off x="6756400" y="3637280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09EC2CE-FE55-4F76-AC4D-C07F9A29EAAF}"/>
              </a:ext>
            </a:extLst>
          </p:cNvPr>
          <p:cNvSpPr/>
          <p:nvPr/>
        </p:nvSpPr>
        <p:spPr>
          <a:xfrm>
            <a:off x="7012940" y="3631619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0E5E15E-22AE-4BA9-8568-FB1F18470660}"/>
              </a:ext>
            </a:extLst>
          </p:cNvPr>
          <p:cNvSpPr/>
          <p:nvPr/>
        </p:nvSpPr>
        <p:spPr>
          <a:xfrm>
            <a:off x="7272020" y="3631619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B10423-F054-4161-9137-EE6AB938D1AB}"/>
              </a:ext>
            </a:extLst>
          </p:cNvPr>
          <p:cNvCxnSpPr/>
          <p:nvPr/>
        </p:nvCxnSpPr>
        <p:spPr>
          <a:xfrm>
            <a:off x="8004848" y="3261035"/>
            <a:ext cx="12407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E25373-A332-4C3D-BFAC-CDC4FCC8D97D}"/>
              </a:ext>
            </a:extLst>
          </p:cNvPr>
          <p:cNvSpPr/>
          <p:nvPr/>
        </p:nvSpPr>
        <p:spPr>
          <a:xfrm>
            <a:off x="9350777" y="2627978"/>
            <a:ext cx="2286000" cy="119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베이스의</a:t>
            </a:r>
            <a:endParaRPr lang="en-US" altLang="ko-KR" dirty="0"/>
          </a:p>
          <a:p>
            <a:pPr algn="ctr"/>
            <a:r>
              <a:rPr lang="ko-KR" altLang="en-US" dirty="0"/>
              <a:t>비밀번호 수정</a:t>
            </a:r>
            <a:r>
              <a:rPr lang="en-US" altLang="ko-KR" dirty="0"/>
              <a:t>(</a:t>
            </a:r>
            <a:r>
              <a:rPr lang="ko-KR" altLang="en-US" dirty="0"/>
              <a:t>난수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F5ACFF-D49A-49E0-8236-920A01759E61}"/>
              </a:ext>
            </a:extLst>
          </p:cNvPr>
          <p:cNvSpPr/>
          <p:nvPr/>
        </p:nvSpPr>
        <p:spPr>
          <a:xfrm>
            <a:off x="9350777" y="4503798"/>
            <a:ext cx="2286000" cy="119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아이디의 </a:t>
            </a:r>
            <a:r>
              <a:rPr lang="en-US" altLang="ko-KR" dirty="0"/>
              <a:t>EMAIL</a:t>
            </a:r>
            <a:r>
              <a:rPr lang="ko-KR" altLang="en-US" dirty="0"/>
              <a:t>에 바뀐 </a:t>
            </a:r>
            <a:endParaRPr lang="en-US" altLang="ko-KR" dirty="0"/>
          </a:p>
          <a:p>
            <a:pPr algn="ctr"/>
            <a:r>
              <a:rPr lang="ko-KR" altLang="en-US" dirty="0"/>
              <a:t>비밀번호 전달</a:t>
            </a:r>
            <a:endParaRPr lang="en-US" altLang="ko-KR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DF58B9A-F139-4E71-920F-B725AFA87FF3}"/>
              </a:ext>
            </a:extLst>
          </p:cNvPr>
          <p:cNvCxnSpPr>
            <a:cxnSpLocks/>
          </p:cNvCxnSpPr>
          <p:nvPr/>
        </p:nvCxnSpPr>
        <p:spPr>
          <a:xfrm flipH="1">
            <a:off x="7966672" y="5103563"/>
            <a:ext cx="12789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2376194-2465-4CDF-8C9B-2A1EF187663F}"/>
              </a:ext>
            </a:extLst>
          </p:cNvPr>
          <p:cNvSpPr/>
          <p:nvPr/>
        </p:nvSpPr>
        <p:spPr>
          <a:xfrm>
            <a:off x="6583680" y="4470181"/>
            <a:ext cx="929640" cy="119953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6C8E01-58EE-42E8-A0B3-5D3DC1807AD7}"/>
              </a:ext>
            </a:extLst>
          </p:cNvPr>
          <p:cNvSpPr/>
          <p:nvPr/>
        </p:nvSpPr>
        <p:spPr>
          <a:xfrm>
            <a:off x="6629400" y="4623231"/>
            <a:ext cx="83820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이메일로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온 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비밀번호 확인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ECC60CB-6B54-4156-967B-815F8A2BA45E}"/>
              </a:ext>
            </a:extLst>
          </p:cNvPr>
          <p:cNvSpPr/>
          <p:nvPr/>
        </p:nvSpPr>
        <p:spPr>
          <a:xfrm>
            <a:off x="6756400" y="5446191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22F78B-0836-4347-84BF-1076CB26AB31}"/>
              </a:ext>
            </a:extLst>
          </p:cNvPr>
          <p:cNvSpPr/>
          <p:nvPr/>
        </p:nvSpPr>
        <p:spPr>
          <a:xfrm>
            <a:off x="7012940" y="5440530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2E32E07-60BA-464B-896B-F56773334F86}"/>
              </a:ext>
            </a:extLst>
          </p:cNvPr>
          <p:cNvSpPr/>
          <p:nvPr/>
        </p:nvSpPr>
        <p:spPr>
          <a:xfrm>
            <a:off x="7272020" y="5440530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CEA7AF7-0FD0-4F3F-9E05-CDD8142C7499}"/>
              </a:ext>
            </a:extLst>
          </p:cNvPr>
          <p:cNvCxnSpPr>
            <a:cxnSpLocks/>
          </p:cNvCxnSpPr>
          <p:nvPr/>
        </p:nvCxnSpPr>
        <p:spPr>
          <a:xfrm>
            <a:off x="10493777" y="3860800"/>
            <a:ext cx="0" cy="5845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4EF6C-E4F6-4B6B-A713-2465DD799E64}"/>
              </a:ext>
            </a:extLst>
          </p:cNvPr>
          <p:cNvSpPr/>
          <p:nvPr/>
        </p:nvSpPr>
        <p:spPr>
          <a:xfrm>
            <a:off x="736600" y="4470181"/>
            <a:ext cx="1607151" cy="884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사원의 </a:t>
            </a:r>
            <a:endParaRPr lang="en-US" altLang="ko-KR" dirty="0"/>
          </a:p>
          <a:p>
            <a:pPr algn="ctr"/>
            <a:r>
              <a:rPr lang="ko-KR" altLang="en-US" dirty="0"/>
              <a:t>고용정보</a:t>
            </a:r>
            <a:endParaRPr lang="en-US" altLang="ko-KR" dirty="0"/>
          </a:p>
          <a:p>
            <a:pPr algn="ctr"/>
            <a:r>
              <a:rPr lang="ko-KR" altLang="en-US" dirty="0"/>
              <a:t>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394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731A6-D8FF-4C24-AD1E-76BAF7DD1ACD}"/>
              </a:ext>
            </a:extLst>
          </p:cNvPr>
          <p:cNvSpPr txBox="1"/>
          <p:nvPr/>
        </p:nvSpPr>
        <p:spPr>
          <a:xfrm>
            <a:off x="1064509" y="205112"/>
            <a:ext cx="468082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-WORK MANAGER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작동원리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5E9A83-A0CE-4124-A46E-013CBDAED27E}"/>
              </a:ext>
            </a:extLst>
          </p:cNvPr>
          <p:cNvSpPr/>
          <p:nvPr/>
        </p:nvSpPr>
        <p:spPr>
          <a:xfrm>
            <a:off x="1315533" y="1437153"/>
            <a:ext cx="985661" cy="90164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endParaRPr lang="ko-KR" altLang="en-US" sz="5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F379A6-7624-4A10-BBF0-4F1930114113}"/>
              </a:ext>
            </a:extLst>
          </p:cNvPr>
          <p:cNvSpPr/>
          <p:nvPr/>
        </p:nvSpPr>
        <p:spPr>
          <a:xfrm>
            <a:off x="4518263" y="1409582"/>
            <a:ext cx="985661" cy="901645"/>
          </a:xfrm>
          <a:prstGeom prst="ellipse">
            <a:avLst/>
          </a:prstGeom>
          <a:noFill/>
          <a:ln>
            <a:solidFill>
              <a:srgbClr val="F1C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rgbClr val="F1C814"/>
                </a:solidFill>
              </a:rPr>
              <a:t>2</a:t>
            </a:r>
            <a:endParaRPr lang="ko-KR" altLang="en-US" sz="5400" dirty="0">
              <a:solidFill>
                <a:srgbClr val="F1C814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D9DD30E-BB34-40A2-99E0-56A9262E2D07}"/>
              </a:ext>
            </a:extLst>
          </p:cNvPr>
          <p:cNvSpPr/>
          <p:nvPr/>
        </p:nvSpPr>
        <p:spPr>
          <a:xfrm>
            <a:off x="7838936" y="1407053"/>
            <a:ext cx="985661" cy="901645"/>
          </a:xfrm>
          <a:prstGeom prst="ellipse">
            <a:avLst/>
          </a:prstGeom>
          <a:solidFill>
            <a:srgbClr val="F1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33F2A-B7B8-431F-873F-ABA5EEE21F97}"/>
              </a:ext>
            </a:extLst>
          </p:cNvPr>
          <p:cNvSpPr txBox="1"/>
          <p:nvPr/>
        </p:nvSpPr>
        <p:spPr>
          <a:xfrm>
            <a:off x="1924395" y="1518643"/>
            <a:ext cx="129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NFC</a:t>
            </a:r>
            <a:endParaRPr lang="ko-KR" altLang="en-US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1F1C4B-11B9-4CD5-986C-750ABE9BE2D8}"/>
              </a:ext>
            </a:extLst>
          </p:cNvPr>
          <p:cNvSpPr txBox="1"/>
          <p:nvPr/>
        </p:nvSpPr>
        <p:spPr>
          <a:xfrm>
            <a:off x="5503924" y="1471443"/>
            <a:ext cx="98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  <a:endParaRPr lang="ko-KR" altLang="en-US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192AAB-2512-430B-8184-9CC05FBBE077}"/>
              </a:ext>
            </a:extLst>
          </p:cNvPr>
          <p:cNvSpPr txBox="1"/>
          <p:nvPr/>
        </p:nvSpPr>
        <p:spPr>
          <a:xfrm>
            <a:off x="8824597" y="1488543"/>
            <a:ext cx="98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  <a:endParaRPr lang="ko-KR" altLang="en-US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8B1CD783-EEE3-4B53-BEA0-7945FC078292}"/>
              </a:ext>
            </a:extLst>
          </p:cNvPr>
          <p:cNvSpPr/>
          <p:nvPr/>
        </p:nvSpPr>
        <p:spPr>
          <a:xfrm rot="5400000">
            <a:off x="3774838" y="3322348"/>
            <a:ext cx="255787" cy="182236"/>
          </a:xfrm>
          <a:prstGeom prst="triangle">
            <a:avLst/>
          </a:prstGeom>
          <a:solidFill>
            <a:srgbClr val="F1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CB159889-9F16-456C-BED6-E71C9F22C0AD}"/>
              </a:ext>
            </a:extLst>
          </p:cNvPr>
          <p:cNvSpPr/>
          <p:nvPr/>
        </p:nvSpPr>
        <p:spPr>
          <a:xfrm rot="5400000">
            <a:off x="6990800" y="3337882"/>
            <a:ext cx="255787" cy="182236"/>
          </a:xfrm>
          <a:prstGeom prst="triangle">
            <a:avLst/>
          </a:prstGeom>
          <a:solidFill>
            <a:srgbClr val="F1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5ED2B9-DA05-476B-A13C-38D97FDDD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32" y="2321393"/>
            <a:ext cx="3103462" cy="3205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D5D4D4-02F0-46CB-A5EB-50CC1B18B202}"/>
              </a:ext>
            </a:extLst>
          </p:cNvPr>
          <p:cNvSpPr txBox="1"/>
          <p:nvPr/>
        </p:nvSpPr>
        <p:spPr>
          <a:xfrm>
            <a:off x="668257" y="5683287"/>
            <a:ext cx="22802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출퇴근시 </a:t>
            </a:r>
            <a:r>
              <a:rPr lang="en-US" altLang="ko-KR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NFC</a:t>
            </a:r>
            <a:r>
              <a:rPr lang="ko-KR" altLang="en-US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리더기에 스마트폰을 갖다 대면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2451F7-B0A3-4ADD-8C31-DC5115800010}"/>
              </a:ext>
            </a:extLst>
          </p:cNvPr>
          <p:cNvSpPr txBox="1"/>
          <p:nvPr/>
        </p:nvSpPr>
        <p:spPr>
          <a:xfrm>
            <a:off x="4073808" y="5711799"/>
            <a:ext cx="3343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APP</a:t>
            </a:r>
            <a:r>
              <a:rPr lang="ko-KR" altLang="en-US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을 통하여 사원들은 </a:t>
            </a:r>
            <a:endParaRPr lang="en-US" altLang="ko-KR" sz="15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자신의 근무 현황과 급여를 확인하고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ECB75-CE62-45AA-837E-5C499CF4CB9D}"/>
              </a:ext>
            </a:extLst>
          </p:cNvPr>
          <p:cNvSpPr txBox="1"/>
          <p:nvPr/>
        </p:nvSpPr>
        <p:spPr>
          <a:xfrm>
            <a:off x="7838936" y="5680765"/>
            <a:ext cx="3669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웹에 자동으로 출퇴근 시간이 기록되고 임금 및 업무 관련 조회를 할 수 있다</a:t>
            </a:r>
            <a:r>
              <a:rPr lang="en-US" altLang="ko-KR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!</a:t>
            </a:r>
            <a:endParaRPr lang="ko-KR" altLang="en-US" sz="15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C838E64-4963-4DE4-8E75-6972DB6B9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84" y="2530472"/>
            <a:ext cx="2486253" cy="3045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F8907AF2-6E67-4497-AE04-619AAE61B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61" y="2576565"/>
            <a:ext cx="1449000" cy="289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734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9872F8-20E9-4F2F-A0A9-CCADB7A7472A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91BEAF-0721-4C18-BF99-A975AEE64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19B8B-81DB-4465-B26F-FA47BF2785F4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7DAC7-165B-4307-BD08-1E0AE29F63FC}"/>
              </a:ext>
            </a:extLst>
          </p:cNvPr>
          <p:cNvSpPr txBox="1"/>
          <p:nvPr/>
        </p:nvSpPr>
        <p:spPr>
          <a:xfrm>
            <a:off x="1064508" y="205112"/>
            <a:ext cx="238989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환경</a:t>
            </a:r>
            <a:endParaRPr lang="en-US" altLang="ko-KR" sz="2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</a:t>
            </a:r>
            <a:r>
              <a:rPr lang="ko-KR" altLang="en-US" sz="1500" b="1" u="sng" dirty="0" err="1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파트별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개발환경</a:t>
            </a:r>
            <a:endParaRPr lang="en-US" altLang="ko-KR" sz="1500" b="1" u="sng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7776F3-0FC0-4A86-AA34-F83BBCD77AC1}"/>
              </a:ext>
            </a:extLst>
          </p:cNvPr>
          <p:cNvSpPr txBox="1"/>
          <p:nvPr/>
        </p:nvSpPr>
        <p:spPr>
          <a:xfrm>
            <a:off x="5562056" y="4787230"/>
            <a:ext cx="1729062" cy="186371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80F58-37E8-41A2-AAA3-11D2809CEE1F}"/>
              </a:ext>
            </a:extLst>
          </p:cNvPr>
          <p:cNvSpPr txBox="1"/>
          <p:nvPr/>
        </p:nvSpPr>
        <p:spPr>
          <a:xfrm>
            <a:off x="6358091" y="1573330"/>
            <a:ext cx="4499704" cy="24638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79DBA-5664-4032-A8F9-AA9D93A133FD}"/>
              </a:ext>
            </a:extLst>
          </p:cNvPr>
          <p:cNvSpPr txBox="1"/>
          <p:nvPr/>
        </p:nvSpPr>
        <p:spPr>
          <a:xfrm>
            <a:off x="748552" y="1573265"/>
            <a:ext cx="4127424" cy="2463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EEFCDA-FF29-4C2B-B42D-B8346FDA5095}"/>
              </a:ext>
            </a:extLst>
          </p:cNvPr>
          <p:cNvSpPr/>
          <p:nvPr/>
        </p:nvSpPr>
        <p:spPr>
          <a:xfrm>
            <a:off x="6358092" y="1185858"/>
            <a:ext cx="1473694" cy="3874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APP</a:t>
            </a:r>
            <a:endParaRPr lang="ko-KR" altLang="en-US" sz="15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778C21-F487-4AC9-BB7C-DB0421310259}"/>
              </a:ext>
            </a:extLst>
          </p:cNvPr>
          <p:cNvSpPr/>
          <p:nvPr/>
        </p:nvSpPr>
        <p:spPr>
          <a:xfrm>
            <a:off x="748552" y="1182212"/>
            <a:ext cx="1473694" cy="3874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WEB</a:t>
            </a:r>
            <a:endParaRPr lang="ko-KR" altLang="en-US" sz="15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8AEC98-F3CA-4F3C-8CDF-D4A748AF3BD4}"/>
              </a:ext>
            </a:extLst>
          </p:cNvPr>
          <p:cNvSpPr/>
          <p:nvPr/>
        </p:nvSpPr>
        <p:spPr>
          <a:xfrm>
            <a:off x="5689739" y="4416205"/>
            <a:ext cx="147369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SERVER</a:t>
            </a:r>
            <a:endParaRPr lang="ko-KR" altLang="en-US" sz="15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D01AAE-666D-42BB-88D6-914B12FCF2FA}"/>
              </a:ext>
            </a:extLst>
          </p:cNvPr>
          <p:cNvSpPr txBox="1"/>
          <p:nvPr/>
        </p:nvSpPr>
        <p:spPr>
          <a:xfrm>
            <a:off x="714432" y="4776205"/>
            <a:ext cx="4499705" cy="1863715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900553-0CCD-4024-B316-C059302325BC}"/>
              </a:ext>
            </a:extLst>
          </p:cNvPr>
          <p:cNvSpPr/>
          <p:nvPr/>
        </p:nvSpPr>
        <p:spPr>
          <a:xfrm>
            <a:off x="1734320" y="4373232"/>
            <a:ext cx="2474259" cy="3874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/>
              <a:t>DATABASE</a:t>
            </a:r>
            <a:endParaRPr lang="ko-KR" altLang="en-US" sz="130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9313BDE-7313-4E0D-83BF-56BC6742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74" y="4827433"/>
            <a:ext cx="1238065" cy="144000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oracle dbì ëí ì´ë¯¸ì§ ê²ìê²°ê³¼">
            <a:extLst>
              <a:ext uri="{FF2B5EF4-FFF2-40B4-BE49-F238E27FC236}">
                <a16:creationId xmlns:a16="http://schemas.microsoft.com/office/drawing/2014/main" id="{49C583D6-0A09-4DF2-99FB-A75327F9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" y="4843138"/>
            <a:ext cx="137113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ql developer logoì ëí ì´ë¯¸ì§ ê²ìê²°ê³¼">
            <a:extLst>
              <a:ext uri="{FF2B5EF4-FFF2-40B4-BE49-F238E27FC236}">
                <a16:creationId xmlns:a16="http://schemas.microsoft.com/office/drawing/2014/main" id="{9CB8C40B-55D4-4419-893A-4633D721D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058" y="4843138"/>
            <a:ext cx="111238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D24565-056C-426D-A3D9-A48796151097}"/>
              </a:ext>
            </a:extLst>
          </p:cNvPr>
          <p:cNvSpPr txBox="1"/>
          <p:nvPr/>
        </p:nvSpPr>
        <p:spPr>
          <a:xfrm>
            <a:off x="5765159" y="6369582"/>
            <a:ext cx="12586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Tomcat</a:t>
            </a:r>
            <a:endParaRPr lang="ko-KR" altLang="en-US" sz="13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5B4813-B7DD-4208-A731-CADA759E714A}"/>
              </a:ext>
            </a:extLst>
          </p:cNvPr>
          <p:cNvSpPr txBox="1"/>
          <p:nvPr/>
        </p:nvSpPr>
        <p:spPr>
          <a:xfrm>
            <a:off x="883109" y="6298639"/>
            <a:ext cx="12586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Oracle DB</a:t>
            </a:r>
            <a:endParaRPr lang="ko-KR" altLang="en-US" sz="13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36951-6C8F-45F9-9A77-7EE546134AB6}"/>
              </a:ext>
            </a:extLst>
          </p:cNvPr>
          <p:cNvSpPr txBox="1"/>
          <p:nvPr/>
        </p:nvSpPr>
        <p:spPr>
          <a:xfrm>
            <a:off x="3769930" y="6125307"/>
            <a:ext cx="12586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SQL Developer</a:t>
            </a:r>
            <a:endParaRPr lang="ko-KR" altLang="en-US" sz="1300" b="1" dirty="0"/>
          </a:p>
        </p:txBody>
      </p:sp>
      <p:pic>
        <p:nvPicPr>
          <p:cNvPr id="37" name="Picture 8" descr="plus iconì ëí ì´ë¯¸ì§ ê²ìê²°ê³¼">
            <a:extLst>
              <a:ext uri="{FF2B5EF4-FFF2-40B4-BE49-F238E27FC236}">
                <a16:creationId xmlns:a16="http://schemas.microsoft.com/office/drawing/2014/main" id="{7F67B12E-5883-4E11-9097-56792991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366" y="5179295"/>
            <a:ext cx="950259" cy="95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OID STUDIO logoì ëí ì´ë¯¸ì§ ê²ìê²°ê³¼">
            <a:extLst>
              <a:ext uri="{FF2B5EF4-FFF2-40B4-BE49-F238E27FC236}">
                <a16:creationId xmlns:a16="http://schemas.microsoft.com/office/drawing/2014/main" id="{E80B0770-FA9E-48AF-89FA-6E474606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478" y="1647566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plus iconì ëí ì´ë¯¸ì§ ê²ìê²°ê³¼">
            <a:extLst>
              <a:ext uri="{FF2B5EF4-FFF2-40B4-BE49-F238E27FC236}">
                <a16:creationId xmlns:a16="http://schemas.microsoft.com/office/drawing/2014/main" id="{3C8D2ADD-EC1A-49E2-8E0B-C597976CF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61" y="2067663"/>
            <a:ext cx="950259" cy="95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clipse LOGOì ëí ì´ë¯¸ì§ ê²ìê²°ê³¼">
            <a:extLst>
              <a:ext uri="{FF2B5EF4-FFF2-40B4-BE49-F238E27FC236}">
                <a16:creationId xmlns:a16="http://schemas.microsoft.com/office/drawing/2014/main" id="{C56D3F67-50A4-42FC-AAA0-0E61EBA4A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516" y="1648090"/>
            <a:ext cx="1905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C75218F-877F-48C6-B2E8-D802A54928C1}"/>
              </a:ext>
            </a:extLst>
          </p:cNvPr>
          <p:cNvSpPr txBox="1"/>
          <p:nvPr/>
        </p:nvSpPr>
        <p:spPr>
          <a:xfrm>
            <a:off x="6466629" y="3277220"/>
            <a:ext cx="1620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Android Studio</a:t>
            </a:r>
            <a:endParaRPr lang="ko-KR" altLang="en-US" sz="13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511498-4961-45EA-A488-625E132D32FC}"/>
              </a:ext>
            </a:extLst>
          </p:cNvPr>
          <p:cNvSpPr txBox="1"/>
          <p:nvPr/>
        </p:nvSpPr>
        <p:spPr>
          <a:xfrm>
            <a:off x="9054483" y="3338071"/>
            <a:ext cx="1620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Eclipse</a:t>
            </a:r>
            <a:endParaRPr lang="ko-KR" altLang="en-US" sz="13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65BA2D-EEDF-4129-9B8F-FF9F40DA2D7C}"/>
              </a:ext>
            </a:extLst>
          </p:cNvPr>
          <p:cNvSpPr/>
          <p:nvPr/>
        </p:nvSpPr>
        <p:spPr>
          <a:xfrm>
            <a:off x="6466629" y="3665538"/>
            <a:ext cx="1620000" cy="37167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XML + JAVA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D89F13-23D5-4892-A36A-9185AAD8DBD0}"/>
              </a:ext>
            </a:extLst>
          </p:cNvPr>
          <p:cNvSpPr/>
          <p:nvPr/>
        </p:nvSpPr>
        <p:spPr>
          <a:xfrm>
            <a:off x="9108982" y="3653163"/>
            <a:ext cx="1620000" cy="37269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JSP + JAVA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pic>
        <p:nvPicPr>
          <p:cNvPr id="54" name="Picture 14" descr="eclipse LOGOì ëí ì´ë¯¸ì§ ê²ìê²°ê³¼">
            <a:extLst>
              <a:ext uri="{FF2B5EF4-FFF2-40B4-BE49-F238E27FC236}">
                <a16:creationId xmlns:a16="http://schemas.microsoft.com/office/drawing/2014/main" id="{95108BAF-359F-4FA8-8947-70CA72F0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8" y="1638155"/>
            <a:ext cx="1905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36C8076-46BD-4831-B4CA-77DFEBC04848}"/>
              </a:ext>
            </a:extLst>
          </p:cNvPr>
          <p:cNvSpPr txBox="1"/>
          <p:nvPr/>
        </p:nvSpPr>
        <p:spPr>
          <a:xfrm>
            <a:off x="934373" y="3429338"/>
            <a:ext cx="1620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Eclipse</a:t>
            </a:r>
            <a:endParaRPr lang="ko-KR" altLang="en-US" sz="1300" b="1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55C68FC-528F-431D-A0D1-61A1D6B1915E}"/>
              </a:ext>
            </a:extLst>
          </p:cNvPr>
          <p:cNvSpPr/>
          <p:nvPr/>
        </p:nvSpPr>
        <p:spPr>
          <a:xfrm>
            <a:off x="3044452" y="1655657"/>
            <a:ext cx="1620000" cy="22888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>
                <a:solidFill>
                  <a:schemeClr val="tx1"/>
                </a:solidFill>
              </a:rPr>
              <a:t>JSP </a:t>
            </a:r>
          </a:p>
          <a:p>
            <a:endParaRPr lang="en-US" altLang="ko-KR" sz="1300" b="1" dirty="0">
              <a:solidFill>
                <a:schemeClr val="tx1"/>
              </a:solidFill>
            </a:endParaRPr>
          </a:p>
          <a:p>
            <a:r>
              <a:rPr lang="en-US" altLang="ko-KR" sz="1300" b="1" dirty="0">
                <a:solidFill>
                  <a:schemeClr val="tx1"/>
                </a:solidFill>
              </a:rPr>
              <a:t>JAVA</a:t>
            </a:r>
          </a:p>
          <a:p>
            <a:endParaRPr lang="en-US" altLang="ko-KR" sz="1300" b="1" dirty="0">
              <a:solidFill>
                <a:schemeClr val="tx1"/>
              </a:solidFill>
            </a:endParaRPr>
          </a:p>
          <a:p>
            <a:r>
              <a:rPr lang="en-US" altLang="ko-KR" sz="1300" b="1" dirty="0">
                <a:solidFill>
                  <a:schemeClr val="tx1"/>
                </a:solidFill>
              </a:rPr>
              <a:t>JAVASCRIPT</a:t>
            </a:r>
          </a:p>
          <a:p>
            <a:endParaRPr lang="en-US" altLang="ko-KR" sz="1300" b="1" dirty="0">
              <a:solidFill>
                <a:schemeClr val="tx1"/>
              </a:solidFill>
            </a:endParaRPr>
          </a:p>
          <a:p>
            <a:r>
              <a:rPr lang="en-US" altLang="ko-KR" sz="1300" b="1" dirty="0">
                <a:solidFill>
                  <a:schemeClr val="tx1"/>
                </a:solidFill>
              </a:rPr>
              <a:t>HTML</a:t>
            </a:r>
          </a:p>
          <a:p>
            <a:endParaRPr lang="en-US" altLang="ko-KR" sz="1300" b="1" dirty="0">
              <a:solidFill>
                <a:schemeClr val="tx1"/>
              </a:solidFill>
            </a:endParaRPr>
          </a:p>
          <a:p>
            <a:r>
              <a:rPr lang="en-US" altLang="ko-KR" sz="1300" b="1" dirty="0">
                <a:solidFill>
                  <a:schemeClr val="tx1"/>
                </a:solidFill>
              </a:rPr>
              <a:t>CSS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8BB54D-1570-4D18-A6C2-6800A09A5889}"/>
              </a:ext>
            </a:extLst>
          </p:cNvPr>
          <p:cNvSpPr txBox="1"/>
          <p:nvPr/>
        </p:nvSpPr>
        <p:spPr>
          <a:xfrm>
            <a:off x="7838716" y="4798255"/>
            <a:ext cx="1729062" cy="18637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3D2523A-9452-4214-A66D-AA49062A06F8}"/>
              </a:ext>
            </a:extLst>
          </p:cNvPr>
          <p:cNvSpPr/>
          <p:nvPr/>
        </p:nvSpPr>
        <p:spPr>
          <a:xfrm>
            <a:off x="7966399" y="4427230"/>
            <a:ext cx="1473694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OS</a:t>
            </a:r>
            <a:endParaRPr lang="ko-KR" altLang="en-US" sz="15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FF1FE0-DBAE-42D7-9AA5-5FD5717D7B0F}"/>
              </a:ext>
            </a:extLst>
          </p:cNvPr>
          <p:cNvSpPr txBox="1"/>
          <p:nvPr/>
        </p:nvSpPr>
        <p:spPr>
          <a:xfrm>
            <a:off x="8106036" y="6354990"/>
            <a:ext cx="12586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Window10</a:t>
            </a:r>
            <a:endParaRPr lang="ko-KR" altLang="en-US" sz="13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915E79-A28D-48DB-96F8-A9A5AC03A276}"/>
              </a:ext>
            </a:extLst>
          </p:cNvPr>
          <p:cNvSpPr txBox="1"/>
          <p:nvPr/>
        </p:nvSpPr>
        <p:spPr>
          <a:xfrm>
            <a:off x="10115376" y="4784154"/>
            <a:ext cx="1729062" cy="18637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04815FF-5AC9-4E4D-8EC3-2C67163C7942}"/>
              </a:ext>
            </a:extLst>
          </p:cNvPr>
          <p:cNvSpPr/>
          <p:nvPr/>
        </p:nvSpPr>
        <p:spPr>
          <a:xfrm>
            <a:off x="10243059" y="4413129"/>
            <a:ext cx="1473694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DEVICE</a:t>
            </a:r>
            <a:endParaRPr lang="ko-KR" altLang="en-US" sz="15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21EB22-FCA1-4ECA-8B88-93AC1CC702AD}"/>
              </a:ext>
            </a:extLst>
          </p:cNvPr>
          <p:cNvSpPr txBox="1"/>
          <p:nvPr/>
        </p:nvSpPr>
        <p:spPr>
          <a:xfrm>
            <a:off x="10376364" y="6374370"/>
            <a:ext cx="12586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NFC Reader</a:t>
            </a:r>
            <a:endParaRPr lang="ko-KR" altLang="en-US" sz="13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C104F9B-CEED-41E8-9421-91327BAB14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5617" y="4822116"/>
            <a:ext cx="1308577" cy="1620000"/>
          </a:xfrm>
          <a:prstGeom prst="rect">
            <a:avLst/>
          </a:prstGeom>
        </p:spPr>
      </p:pic>
      <p:pic>
        <p:nvPicPr>
          <p:cNvPr id="1040" name="Picture 16" descr="win10 logoì ëí ì´ë¯¸ì§ ê²ìê²°ê³¼">
            <a:extLst>
              <a:ext uri="{FF2B5EF4-FFF2-40B4-BE49-F238E27FC236}">
                <a16:creationId xmlns:a16="http://schemas.microsoft.com/office/drawing/2014/main" id="{2D2F0069-83E1-4501-A285-ADA98C7C2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93" y="48751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9872F8-20E9-4F2F-A0A9-CCADB7A7472A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91BEAF-0721-4C18-BF99-A975AEE64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19B8B-81DB-4465-B26F-FA47BF2785F4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7DAC7-165B-4307-BD08-1E0AE29F63FC}"/>
              </a:ext>
            </a:extLst>
          </p:cNvPr>
          <p:cNvSpPr txBox="1"/>
          <p:nvPr/>
        </p:nvSpPr>
        <p:spPr>
          <a:xfrm>
            <a:off x="1064508" y="205112"/>
            <a:ext cx="238989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환경</a:t>
            </a:r>
            <a:endParaRPr lang="en-US" altLang="ko-KR" sz="2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-DB 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테이블 구성도</a:t>
            </a:r>
            <a:endParaRPr lang="en-US" altLang="ko-KR" sz="1500" b="1" u="sng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1AEE937-D76D-4E19-B5C7-12DC9684F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8" y="1140224"/>
            <a:ext cx="11698333" cy="54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282D1BF-0A81-4A69-BEB0-63B99FE1A766}"/>
              </a:ext>
            </a:extLst>
          </p:cNvPr>
          <p:cNvSpPr/>
          <p:nvPr/>
        </p:nvSpPr>
        <p:spPr>
          <a:xfrm>
            <a:off x="6096000" y="691384"/>
            <a:ext cx="4882010" cy="557639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94699" y="2217845"/>
            <a:ext cx="2449302" cy="243956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87" y="1669382"/>
            <a:ext cx="3179237" cy="3519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2124531" y="2836574"/>
            <a:ext cx="2151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  <a:endParaRPr lang="ko-KR" altLang="en-US" sz="7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731A6-D8FF-4C24-AD1E-76BAF7DD1ACD}"/>
              </a:ext>
            </a:extLst>
          </p:cNvPr>
          <p:cNvSpPr txBox="1"/>
          <p:nvPr/>
        </p:nvSpPr>
        <p:spPr>
          <a:xfrm>
            <a:off x="6196591" y="820131"/>
            <a:ext cx="4680827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 대상</a:t>
            </a:r>
            <a:r>
              <a:rPr lang="en-US" altLang="ko-KR" sz="25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근로자</a:t>
            </a:r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기능</a:t>
            </a:r>
            <a:endParaRPr lang="en-US" altLang="ko-KR" sz="2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NFC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리더기를 이용한 출퇴근 기록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회원 가입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패스워드 찾기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선택 기간별 근무기록 조회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예상 급여 조회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일정 수정 요청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근무기록 수정 요청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공지 사항 열람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개인정보 수정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근무지 정보 열람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0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76D1C87-2EA2-4735-BAFA-8582B4D90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2ACDB8-2AEB-4672-B3FD-4AF4C7DEFB44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0AC89F-1C54-4066-8AB2-D34F165F0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B23F2F-BC43-4004-AF0E-3077A499F721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66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5406176-630B-466F-B583-5F257EBC657D}"/>
              </a:ext>
            </a:extLst>
          </p:cNvPr>
          <p:cNvSpPr/>
          <p:nvPr/>
        </p:nvSpPr>
        <p:spPr>
          <a:xfrm>
            <a:off x="6664540" y="1731706"/>
            <a:ext cx="2230790" cy="49158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10" y="205112"/>
            <a:ext cx="88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0B2B1-90A1-40F7-BE25-F4BE35DFDEC9}"/>
              </a:ext>
            </a:extLst>
          </p:cNvPr>
          <p:cNvSpPr txBox="1"/>
          <p:nvPr/>
        </p:nvSpPr>
        <p:spPr>
          <a:xfrm>
            <a:off x="1034184" y="697580"/>
            <a:ext cx="1437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u="sng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-</a:t>
            </a:r>
            <a:r>
              <a:rPr lang="ko-KR" altLang="en-US" sz="1500" b="1" u="sng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전체</a:t>
            </a:r>
            <a:r>
              <a:rPr lang="en-US" altLang="ko-KR" sz="1500" b="1" u="sng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 UI</a:t>
            </a:r>
            <a:r>
              <a:rPr lang="ko-KR" altLang="en-US" sz="1500" b="1" u="sng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 구조</a:t>
            </a:r>
            <a:endParaRPr lang="en-US" altLang="ko-KR" sz="1500" b="1" u="sng" dirty="0">
              <a:solidFill>
                <a:srgbClr val="FF0000"/>
              </a:solidFill>
              <a:latin typeface="Gill Sans Nova Cond" panose="020B0604020202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CCD97A7-934E-4E68-A7DA-9D2F8A2A67C0}"/>
              </a:ext>
            </a:extLst>
          </p:cNvPr>
          <p:cNvSpPr/>
          <p:nvPr/>
        </p:nvSpPr>
        <p:spPr>
          <a:xfrm>
            <a:off x="6932086" y="212791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6CED0F3-1B3F-49FF-BC04-2AA5F320895C}"/>
              </a:ext>
            </a:extLst>
          </p:cNvPr>
          <p:cNvSpPr/>
          <p:nvPr/>
        </p:nvSpPr>
        <p:spPr>
          <a:xfrm>
            <a:off x="7032843" y="5684442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B9DBDCB-DAC0-4B6A-9267-176058DC21AC}"/>
              </a:ext>
            </a:extLst>
          </p:cNvPr>
          <p:cNvSpPr/>
          <p:nvPr/>
        </p:nvSpPr>
        <p:spPr>
          <a:xfrm>
            <a:off x="6986993" y="4539822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ECD95EE-EBAB-45CC-8B58-12DD468FD622}"/>
              </a:ext>
            </a:extLst>
          </p:cNvPr>
          <p:cNvSpPr/>
          <p:nvPr/>
        </p:nvSpPr>
        <p:spPr>
          <a:xfrm>
            <a:off x="6922060" y="331693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근무기록 조회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5FB5C08-07B7-4CB5-816B-12FB274C2430}"/>
              </a:ext>
            </a:extLst>
          </p:cNvPr>
          <p:cNvCxnSpPr>
            <a:cxnSpLocks/>
          </p:cNvCxnSpPr>
          <p:nvPr/>
        </p:nvCxnSpPr>
        <p:spPr>
          <a:xfrm>
            <a:off x="4683956" y="570319"/>
            <a:ext cx="0" cy="641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306218E-3813-4830-983E-164DD096A64D}"/>
              </a:ext>
            </a:extLst>
          </p:cNvPr>
          <p:cNvCxnSpPr>
            <a:cxnSpLocks/>
          </p:cNvCxnSpPr>
          <p:nvPr/>
        </p:nvCxnSpPr>
        <p:spPr>
          <a:xfrm flipH="1" flipV="1">
            <a:off x="2653382" y="561083"/>
            <a:ext cx="4105427" cy="26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320454E-8B38-46C4-8EEC-B157C8926671}"/>
              </a:ext>
            </a:extLst>
          </p:cNvPr>
          <p:cNvSpPr txBox="1"/>
          <p:nvPr/>
        </p:nvSpPr>
        <p:spPr>
          <a:xfrm>
            <a:off x="7494369" y="1101868"/>
            <a:ext cx="145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CC66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자동 로그인</a:t>
            </a:r>
            <a:endParaRPr lang="en-US" altLang="ko-KR" b="1" dirty="0">
              <a:solidFill>
                <a:srgbClr val="00CC66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A1147745-3D2C-4593-A442-15B0AE18EADE}"/>
              </a:ext>
            </a:extLst>
          </p:cNvPr>
          <p:cNvSpPr/>
          <p:nvPr/>
        </p:nvSpPr>
        <p:spPr>
          <a:xfrm>
            <a:off x="6842147" y="1988477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DB3181A-BDBB-49A9-A5E9-19D2A0CC9B59}"/>
              </a:ext>
            </a:extLst>
          </p:cNvPr>
          <p:cNvSpPr/>
          <p:nvPr/>
        </p:nvSpPr>
        <p:spPr>
          <a:xfrm>
            <a:off x="6864356" y="3249487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E51670-DF39-4792-ACF1-9BC76834AED0}"/>
              </a:ext>
            </a:extLst>
          </p:cNvPr>
          <p:cNvSpPr/>
          <p:nvPr/>
        </p:nvSpPr>
        <p:spPr>
          <a:xfrm>
            <a:off x="6891645" y="4444938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86DE1F8-EDC2-471A-94E4-8AC29574829B}"/>
              </a:ext>
            </a:extLst>
          </p:cNvPr>
          <p:cNvSpPr/>
          <p:nvPr/>
        </p:nvSpPr>
        <p:spPr>
          <a:xfrm>
            <a:off x="6967910" y="5587452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9FD7F0D-9C53-4295-A040-F63B78FB1561}"/>
              </a:ext>
            </a:extLst>
          </p:cNvPr>
          <p:cNvCxnSpPr>
            <a:cxnSpLocks/>
          </p:cNvCxnSpPr>
          <p:nvPr/>
        </p:nvCxnSpPr>
        <p:spPr>
          <a:xfrm>
            <a:off x="2653383" y="570319"/>
            <a:ext cx="0" cy="641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4CBC06B-7C55-4A79-9B30-E3AE11A06E2D}"/>
              </a:ext>
            </a:extLst>
          </p:cNvPr>
          <p:cNvCxnSpPr>
            <a:cxnSpLocks/>
          </p:cNvCxnSpPr>
          <p:nvPr/>
        </p:nvCxnSpPr>
        <p:spPr>
          <a:xfrm>
            <a:off x="7582799" y="869613"/>
            <a:ext cx="0" cy="1219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7A394C2-D4CA-4806-8197-357C91DEF2ED}"/>
              </a:ext>
            </a:extLst>
          </p:cNvPr>
          <p:cNvCxnSpPr>
            <a:cxnSpLocks/>
          </p:cNvCxnSpPr>
          <p:nvPr/>
        </p:nvCxnSpPr>
        <p:spPr>
          <a:xfrm>
            <a:off x="5340947" y="5583900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55F9305-E3DB-42B5-A3CC-92A6A511CBBD}"/>
              </a:ext>
            </a:extLst>
          </p:cNvPr>
          <p:cNvSpPr/>
          <p:nvPr/>
        </p:nvSpPr>
        <p:spPr>
          <a:xfrm>
            <a:off x="4566153" y="6097118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근무지 정보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78C43E6-542B-491C-8955-14615C98DD64}"/>
              </a:ext>
            </a:extLst>
          </p:cNvPr>
          <p:cNvSpPr/>
          <p:nvPr/>
        </p:nvSpPr>
        <p:spPr>
          <a:xfrm>
            <a:off x="4550256" y="501850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개인정보수정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382965E-5A61-4E41-AFBA-E63ABA9C32E0}"/>
              </a:ext>
            </a:extLst>
          </p:cNvPr>
          <p:cNvSpPr/>
          <p:nvPr/>
        </p:nvSpPr>
        <p:spPr>
          <a:xfrm>
            <a:off x="2400719" y="5028508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페이지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6AD4D53-FC82-4FEB-BE30-E4DFBC8DC7C6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48698" y="5279976"/>
            <a:ext cx="501558" cy="1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C4598F0-B96D-433F-9F9C-9F79F610BDC2}"/>
              </a:ext>
            </a:extLst>
          </p:cNvPr>
          <p:cNvCxnSpPr>
            <a:cxnSpLocks/>
          </p:cNvCxnSpPr>
          <p:nvPr/>
        </p:nvCxnSpPr>
        <p:spPr>
          <a:xfrm flipH="1">
            <a:off x="6198236" y="5290118"/>
            <a:ext cx="322098" cy="2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26D71E-0FFD-400B-866E-A79E8C9798D0}"/>
              </a:ext>
            </a:extLst>
          </p:cNvPr>
          <p:cNvCxnSpPr>
            <a:cxnSpLocks/>
          </p:cNvCxnSpPr>
          <p:nvPr/>
        </p:nvCxnSpPr>
        <p:spPr>
          <a:xfrm flipH="1">
            <a:off x="6214132" y="6357623"/>
            <a:ext cx="299430" cy="2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D329E8D-6DB9-429D-A9A7-2BFD7737D407}"/>
              </a:ext>
            </a:extLst>
          </p:cNvPr>
          <p:cNvCxnSpPr>
            <a:cxnSpLocks/>
          </p:cNvCxnSpPr>
          <p:nvPr/>
        </p:nvCxnSpPr>
        <p:spPr>
          <a:xfrm flipH="1">
            <a:off x="6520334" y="5897604"/>
            <a:ext cx="5125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871E2D-CC60-4383-8A1D-94A22DC4FB89}"/>
              </a:ext>
            </a:extLst>
          </p:cNvPr>
          <p:cNvCxnSpPr>
            <a:cxnSpLocks/>
          </p:cNvCxnSpPr>
          <p:nvPr/>
        </p:nvCxnSpPr>
        <p:spPr>
          <a:xfrm flipH="1" flipV="1">
            <a:off x="6505786" y="5279976"/>
            <a:ext cx="7778" cy="107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C1664EB-DB3F-4F03-A212-6FF0C7A19EE0}"/>
              </a:ext>
            </a:extLst>
          </p:cNvPr>
          <p:cNvCxnSpPr>
            <a:cxnSpLocks/>
          </p:cNvCxnSpPr>
          <p:nvPr/>
        </p:nvCxnSpPr>
        <p:spPr>
          <a:xfrm>
            <a:off x="10167260" y="4581996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AB9CB1D-431F-496F-A143-030145A9F3E8}"/>
              </a:ext>
            </a:extLst>
          </p:cNvPr>
          <p:cNvSpPr/>
          <p:nvPr/>
        </p:nvSpPr>
        <p:spPr>
          <a:xfrm>
            <a:off x="9392466" y="5095214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93FC67E0-494A-403F-8F95-0989836D14CD}"/>
              </a:ext>
            </a:extLst>
          </p:cNvPr>
          <p:cNvSpPr/>
          <p:nvPr/>
        </p:nvSpPr>
        <p:spPr>
          <a:xfrm>
            <a:off x="9376569" y="4016602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요청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F8ACF87-32BD-4BBD-BC28-5B87C2B2B276}"/>
              </a:ext>
            </a:extLst>
          </p:cNvPr>
          <p:cNvCxnSpPr>
            <a:cxnSpLocks/>
          </p:cNvCxnSpPr>
          <p:nvPr/>
        </p:nvCxnSpPr>
        <p:spPr>
          <a:xfrm>
            <a:off x="9063000" y="4226164"/>
            <a:ext cx="313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127643F-9B5B-4A3B-B1A2-DAC3D6C79397}"/>
              </a:ext>
            </a:extLst>
          </p:cNvPr>
          <p:cNvCxnSpPr>
            <a:cxnSpLocks/>
          </p:cNvCxnSpPr>
          <p:nvPr/>
        </p:nvCxnSpPr>
        <p:spPr>
          <a:xfrm flipV="1">
            <a:off x="9078896" y="5283528"/>
            <a:ext cx="297673" cy="101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FCB1FA9-34BE-4A4C-A31F-4418439FC706}"/>
              </a:ext>
            </a:extLst>
          </p:cNvPr>
          <p:cNvCxnSpPr>
            <a:cxnSpLocks/>
          </p:cNvCxnSpPr>
          <p:nvPr/>
        </p:nvCxnSpPr>
        <p:spPr>
          <a:xfrm>
            <a:off x="8658710" y="4819956"/>
            <a:ext cx="413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D45441-932B-4493-89C2-B28108F9F601}"/>
              </a:ext>
            </a:extLst>
          </p:cNvPr>
          <p:cNvCxnSpPr>
            <a:cxnSpLocks/>
          </p:cNvCxnSpPr>
          <p:nvPr/>
        </p:nvCxnSpPr>
        <p:spPr>
          <a:xfrm flipV="1">
            <a:off x="9061447" y="4219618"/>
            <a:ext cx="10537" cy="1068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FB53BEB3-6886-46A2-92BE-AADC1E7FC973}"/>
              </a:ext>
            </a:extLst>
          </p:cNvPr>
          <p:cNvSpPr/>
          <p:nvPr/>
        </p:nvSpPr>
        <p:spPr>
          <a:xfrm>
            <a:off x="2392912" y="289627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조회페이지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6C38956B-C0DE-4398-BD02-839D09AB462B}"/>
              </a:ext>
            </a:extLst>
          </p:cNvPr>
          <p:cNvSpPr/>
          <p:nvPr/>
        </p:nvSpPr>
        <p:spPr>
          <a:xfrm>
            <a:off x="4517516" y="377355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예상급여계산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346C87B3-A2ED-448D-9CD6-CAC4C43D9CA8}"/>
              </a:ext>
            </a:extLst>
          </p:cNvPr>
          <p:cNvSpPr/>
          <p:nvPr/>
        </p:nvSpPr>
        <p:spPr>
          <a:xfrm>
            <a:off x="4504126" y="2899648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기간별근무기록</a:t>
            </a: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137BE6A-827A-4CD7-9AF4-3AED2B2D5E55}"/>
              </a:ext>
            </a:extLst>
          </p:cNvPr>
          <p:cNvCxnSpPr>
            <a:cxnSpLocks/>
          </p:cNvCxnSpPr>
          <p:nvPr/>
        </p:nvCxnSpPr>
        <p:spPr>
          <a:xfrm flipH="1">
            <a:off x="6175462" y="3036847"/>
            <a:ext cx="330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E591A90-8379-485F-8F23-19DB9C89113D}"/>
              </a:ext>
            </a:extLst>
          </p:cNvPr>
          <p:cNvCxnSpPr>
            <a:cxnSpLocks/>
          </p:cNvCxnSpPr>
          <p:nvPr/>
        </p:nvCxnSpPr>
        <p:spPr>
          <a:xfrm flipH="1">
            <a:off x="6191357" y="4102142"/>
            <a:ext cx="299430" cy="2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6D42589-FBC1-40B4-A8AF-C04E4F5D480D}"/>
              </a:ext>
            </a:extLst>
          </p:cNvPr>
          <p:cNvCxnSpPr>
            <a:cxnSpLocks/>
          </p:cNvCxnSpPr>
          <p:nvPr/>
        </p:nvCxnSpPr>
        <p:spPr>
          <a:xfrm flipH="1">
            <a:off x="6498423" y="3638571"/>
            <a:ext cx="4329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0F967506-1418-42DF-A6ED-3B45F7385E48}"/>
              </a:ext>
            </a:extLst>
          </p:cNvPr>
          <p:cNvCxnSpPr>
            <a:cxnSpLocks/>
          </p:cNvCxnSpPr>
          <p:nvPr/>
        </p:nvCxnSpPr>
        <p:spPr>
          <a:xfrm flipV="1">
            <a:off x="6490789" y="3012803"/>
            <a:ext cx="6081" cy="10893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EC5127FC-27F1-4730-BA5F-D79D2A775A20}"/>
              </a:ext>
            </a:extLst>
          </p:cNvPr>
          <p:cNvCxnSpPr>
            <a:cxnSpLocks/>
            <a:stCxn id="115" idx="1"/>
            <a:endCxn id="113" idx="3"/>
          </p:cNvCxnSpPr>
          <p:nvPr/>
        </p:nvCxnSpPr>
        <p:spPr>
          <a:xfrm flipH="1" flipV="1">
            <a:off x="4040891" y="3157880"/>
            <a:ext cx="463235" cy="33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F15E9B0F-A25A-43DE-8CFE-91536426CB06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5328116" y="3422868"/>
            <a:ext cx="0" cy="387899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FC33235-92A2-477B-AFD3-700AC0C2F6BD}"/>
              </a:ext>
            </a:extLst>
          </p:cNvPr>
          <p:cNvSpPr/>
          <p:nvPr/>
        </p:nvSpPr>
        <p:spPr>
          <a:xfrm>
            <a:off x="107990" y="3681784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1664D-D13C-469A-AC3B-C8785410EBD6}"/>
              </a:ext>
            </a:extLst>
          </p:cNvPr>
          <p:cNvSpPr/>
          <p:nvPr/>
        </p:nvSpPr>
        <p:spPr>
          <a:xfrm>
            <a:off x="107990" y="4241076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2E2732B-30DF-42E8-92A2-4EA83695E0CB}"/>
              </a:ext>
            </a:extLst>
          </p:cNvPr>
          <p:cNvSpPr txBox="1"/>
          <p:nvPr/>
        </p:nvSpPr>
        <p:spPr>
          <a:xfrm>
            <a:off x="1356871" y="3681784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6A56BF6-3D23-405C-AC28-6CB214D6484A}"/>
              </a:ext>
            </a:extLst>
          </p:cNvPr>
          <p:cNvSpPr txBox="1"/>
          <p:nvPr/>
        </p:nvSpPr>
        <p:spPr>
          <a:xfrm>
            <a:off x="1343228" y="4755657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8430447-68A9-44CA-AD45-A063EE854B52}"/>
              </a:ext>
            </a:extLst>
          </p:cNvPr>
          <p:cNvSpPr/>
          <p:nvPr/>
        </p:nvSpPr>
        <p:spPr>
          <a:xfrm>
            <a:off x="107990" y="4785578"/>
            <a:ext cx="1080230" cy="3018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42DC10D-0CFF-42F4-AADF-5C21C69BE5A8}"/>
              </a:ext>
            </a:extLst>
          </p:cNvPr>
          <p:cNvSpPr txBox="1"/>
          <p:nvPr/>
        </p:nvSpPr>
        <p:spPr>
          <a:xfrm>
            <a:off x="1356871" y="4205004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BD8A807-595F-43A6-A404-E47412339598}"/>
              </a:ext>
            </a:extLst>
          </p:cNvPr>
          <p:cNvCxnSpPr/>
          <p:nvPr/>
        </p:nvCxnSpPr>
        <p:spPr>
          <a:xfrm>
            <a:off x="127433" y="3442193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FCD1C281-DBDD-4C24-B2F7-361C0C3F9769}"/>
              </a:ext>
            </a:extLst>
          </p:cNvPr>
          <p:cNvSpPr txBox="1"/>
          <p:nvPr/>
        </p:nvSpPr>
        <p:spPr>
          <a:xfrm>
            <a:off x="1348533" y="3320258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08AC7600-6A15-4A15-BC8D-813FC5283C7A}"/>
              </a:ext>
            </a:extLst>
          </p:cNvPr>
          <p:cNvSpPr/>
          <p:nvPr/>
        </p:nvSpPr>
        <p:spPr>
          <a:xfrm>
            <a:off x="1829393" y="1252376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1E6AA082-C4F2-4669-AE63-71247BEB322D}"/>
              </a:ext>
            </a:extLst>
          </p:cNvPr>
          <p:cNvSpPr/>
          <p:nvPr/>
        </p:nvSpPr>
        <p:spPr>
          <a:xfrm>
            <a:off x="3904313" y="126509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70C28E90-07CA-4A22-813B-71DF95F7F9CD}"/>
              </a:ext>
            </a:extLst>
          </p:cNvPr>
          <p:cNvSpPr/>
          <p:nvPr/>
        </p:nvSpPr>
        <p:spPr>
          <a:xfrm>
            <a:off x="6735187" y="32702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887C735-5A63-44E0-A410-983A3F17A8F7}"/>
              </a:ext>
            </a:extLst>
          </p:cNvPr>
          <p:cNvCxnSpPr>
            <a:cxnSpLocks/>
          </p:cNvCxnSpPr>
          <p:nvPr/>
        </p:nvCxnSpPr>
        <p:spPr>
          <a:xfrm>
            <a:off x="10176497" y="1564331"/>
            <a:ext cx="1" cy="5748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EE1502F-DE71-4590-A1F3-8BF35884183A}"/>
              </a:ext>
            </a:extLst>
          </p:cNvPr>
          <p:cNvSpPr/>
          <p:nvPr/>
        </p:nvSpPr>
        <p:spPr>
          <a:xfrm>
            <a:off x="9556268" y="1061568"/>
            <a:ext cx="1221984" cy="523220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 F C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21166B9-283B-4E99-B092-FFB28945C569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8580065" y="2406710"/>
            <a:ext cx="81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15CE4CA-E1E8-46B6-AF3A-7A20684B5211}"/>
              </a:ext>
            </a:extLst>
          </p:cNvPr>
          <p:cNvSpPr/>
          <p:nvPr/>
        </p:nvSpPr>
        <p:spPr>
          <a:xfrm>
            <a:off x="9392465" y="214510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출퇴근 기록</a:t>
            </a:r>
          </a:p>
        </p:txBody>
      </p:sp>
    </p:spTree>
    <p:extLst>
      <p:ext uri="{BB962C8B-B14F-4D97-AF65-F5344CB8AC3E}">
        <p14:creationId xmlns:p14="http://schemas.microsoft.com/office/powerpoint/2010/main" val="178973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3198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 페이지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15419" y="246963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337676" y="371879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출퇴근 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213424" y="2731249"/>
            <a:ext cx="4019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9214" y="194641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93801" y="2199700"/>
            <a:ext cx="19623" cy="1554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A60CED1-0375-4B13-A192-B24EC861C212}"/>
              </a:ext>
            </a:extLst>
          </p:cNvPr>
          <p:cNvSpPr/>
          <p:nvPr/>
        </p:nvSpPr>
        <p:spPr>
          <a:xfrm>
            <a:off x="247737" y="3579355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93801" y="375405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58D7CB9-7F83-46C1-AF01-F5172F2F7BDC}"/>
              </a:ext>
            </a:extLst>
          </p:cNvPr>
          <p:cNvSpPr/>
          <p:nvPr/>
        </p:nvSpPr>
        <p:spPr>
          <a:xfrm>
            <a:off x="2615418" y="345718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93203" y="2498993"/>
            <a:ext cx="0" cy="1219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4731" y="2208029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97765" y="5874853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5E5C42-FACB-43C3-9A3B-1644E350C1B9}"/>
              </a:ext>
            </a:extLst>
          </p:cNvPr>
          <p:cNvSpPr txBox="1"/>
          <p:nvPr/>
        </p:nvSpPr>
        <p:spPr>
          <a:xfrm>
            <a:off x="93736" y="2810593"/>
            <a:ext cx="1003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자동 로그인</a:t>
            </a:r>
            <a:endParaRPr lang="en-US" altLang="ko-KR" sz="13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C05137-C438-4792-9FE8-27C84B1C5071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3BF151-4487-45A4-BD00-28BD40A84C94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CB96930-8921-4FA1-B20E-C05B0B2FF774}"/>
              </a:ext>
            </a:extLst>
          </p:cNvPr>
          <p:cNvSpPr/>
          <p:nvPr/>
        </p:nvSpPr>
        <p:spPr>
          <a:xfrm>
            <a:off x="2615417" y="4523459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5D171BD6-520B-46FC-8DAB-9FA65DBA1E24}"/>
              </a:ext>
            </a:extLst>
          </p:cNvPr>
          <p:cNvCxnSpPr>
            <a:stCxn id="22" idx="3"/>
            <a:endCxn id="63" idx="1"/>
          </p:cNvCxnSpPr>
          <p:nvPr/>
        </p:nvCxnSpPr>
        <p:spPr>
          <a:xfrm>
            <a:off x="1985655" y="3980405"/>
            <a:ext cx="629762" cy="804664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061C53C-E4D1-4517-80E5-6D4056459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71" y="398694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BF6347E-A388-4A63-BED6-841DC1129185}"/>
              </a:ext>
            </a:extLst>
          </p:cNvPr>
          <p:cNvSpPr/>
          <p:nvPr/>
        </p:nvSpPr>
        <p:spPr>
          <a:xfrm>
            <a:off x="5664180" y="6335992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로그인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64F0-6CD7-498A-BC62-3BF714B07D29}"/>
              </a:ext>
            </a:extLst>
          </p:cNvPr>
          <p:cNvSpPr txBox="1"/>
          <p:nvPr/>
        </p:nvSpPr>
        <p:spPr>
          <a:xfrm>
            <a:off x="8717172" y="4242015"/>
            <a:ext cx="3195557" cy="14773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회원 가입 후 관리에게 승인을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받아야 로그인 가능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93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1207</Words>
  <Application>Microsoft Office PowerPoint</Application>
  <PresentationFormat>와이드스크린</PresentationFormat>
  <Paragraphs>500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HY엽서L</vt:lpstr>
      <vt:lpstr>KoPub돋움체 Bold</vt:lpstr>
      <vt:lpstr>KoPub돋움체 Light</vt:lpstr>
      <vt:lpstr>굴림체</vt:lpstr>
      <vt:lpstr>맑은 고딕</vt:lpstr>
      <vt:lpstr>함초롬돋움</vt:lpstr>
      <vt:lpstr>휴먼매직체</vt:lpstr>
      <vt:lpstr>휴먼모음T</vt:lpstr>
      <vt:lpstr>휴먼편지체</vt:lpstr>
      <vt:lpstr>Arial</vt:lpstr>
      <vt:lpstr>Gill Sans Nova Cond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seunghyun lee</dc:creator>
  <cp:lastModifiedBy>김현수</cp:lastModifiedBy>
  <cp:revision>19</cp:revision>
  <dcterms:created xsi:type="dcterms:W3CDTF">2018-12-02T16:01:04Z</dcterms:created>
  <dcterms:modified xsi:type="dcterms:W3CDTF">2019-09-17T05:28:33Z</dcterms:modified>
</cp:coreProperties>
</file>